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rts/chart1.xml" ContentType="application/vnd.openxmlformats-officedocument.drawingml.chart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27"/>
  </p:notesMasterIdLst>
  <p:handoutMasterIdLst>
    <p:handoutMasterId r:id="rId28"/>
  </p:handoutMasterIdLst>
  <p:sldIdLst>
    <p:sldId id="256" r:id="rId3"/>
    <p:sldId id="257" r:id="rId4"/>
    <p:sldId id="390" r:id="rId5"/>
    <p:sldId id="416" r:id="rId6"/>
    <p:sldId id="409" r:id="rId7"/>
    <p:sldId id="410" r:id="rId8"/>
    <p:sldId id="314" r:id="rId9"/>
    <p:sldId id="422" r:id="rId10"/>
    <p:sldId id="411" r:id="rId11"/>
    <p:sldId id="425" r:id="rId12"/>
    <p:sldId id="408" r:id="rId13"/>
    <p:sldId id="420" r:id="rId14"/>
    <p:sldId id="413" r:id="rId15"/>
    <p:sldId id="407" r:id="rId16"/>
    <p:sldId id="371" r:id="rId17"/>
    <p:sldId id="424" r:id="rId18"/>
    <p:sldId id="406" r:id="rId19"/>
    <p:sldId id="427" r:id="rId20"/>
    <p:sldId id="414" r:id="rId21"/>
    <p:sldId id="421" r:id="rId22"/>
    <p:sldId id="415" r:id="rId23"/>
    <p:sldId id="417" r:id="rId24"/>
    <p:sldId id="418" r:id="rId25"/>
    <p:sldId id="426" r:id="rId26"/>
  </p:sldIdLst>
  <p:sldSz cx="9144000" cy="6858000" type="screen4x3"/>
  <p:notesSz cx="6858000" cy="9144000"/>
  <p:defaultTextStyle>
    <a:defPPr>
      <a:defRPr lang="de-DE"/>
    </a:defPPr>
    <a:lvl1pPr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olai Richter" initials="NR" lastIdx="3" clrIdx="0">
    <p:extLst>
      <p:ext uri="{19B8F6BF-5375-455C-9EA6-DF929625EA0E}">
        <p15:presenceInfo xmlns:p15="http://schemas.microsoft.com/office/powerpoint/2012/main" userId="192809fcdd494bf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0424"/>
    <a:srgbClr val="008F00"/>
    <a:srgbClr val="000000"/>
    <a:srgbClr val="8EC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6" autoAdjust="0"/>
    <p:restoredTop sz="95082" autoAdjust="0"/>
  </p:normalViewPr>
  <p:slideViewPr>
    <p:cSldViewPr>
      <p:cViewPr varScale="1">
        <p:scale>
          <a:sx n="89" d="100"/>
          <a:sy n="89" d="100"/>
        </p:scale>
        <p:origin x="1736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19" d="100"/>
          <a:sy n="119" d="100"/>
        </p:scale>
        <p:origin x="239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/alexandraerfort/Desktop/BA/Excel/OxiTop%20Kla&#776;rschlamm,%20frisch/Sewage%20sludge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Comparison of sewage sludge biogas</a:t>
            </a:r>
            <a:r>
              <a:rPr lang="en-US" baseline="0"/>
              <a:t> production from three bottles</a:t>
            </a:r>
            <a:endParaRPr lang="en-US"/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scatterChart>
        <c:scatterStyle val="smoothMarker"/>
        <c:varyColors val="0"/>
        <c:ser>
          <c:idx val="2"/>
          <c:order val="0"/>
          <c:tx>
            <c:v>1</c:v>
          </c:tx>
          <c:spPr>
            <a:ln w="19050" cap="rnd">
              <a:solidFill>
                <a:srgbClr val="008F00"/>
              </a:solidFill>
              <a:round/>
            </a:ln>
            <a:effectLst/>
          </c:spPr>
          <c:marker>
            <c:symbol val="none"/>
          </c:marker>
          <c:xVal>
            <c:numRef>
              <c:f>'01'!$B$20:$B$353</c:f>
              <c:numCache>
                <c:formatCode>General</c:formatCode>
                <c:ptCount val="33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</c:numCache>
            </c:numRef>
          </c:xVal>
          <c:yVal>
            <c:numRef>
              <c:f>'01'!$D$20:$D$353</c:f>
              <c:numCache>
                <c:formatCode>General</c:formatCode>
                <c:ptCount val="334"/>
                <c:pt idx="0">
                  <c:v>0</c:v>
                </c:pt>
                <c:pt idx="1">
                  <c:v>69</c:v>
                </c:pt>
                <c:pt idx="2">
                  <c:v>96</c:v>
                </c:pt>
                <c:pt idx="3">
                  <c:v>116</c:v>
                </c:pt>
                <c:pt idx="4">
                  <c:v>133</c:v>
                </c:pt>
                <c:pt idx="5">
                  <c:v>146</c:v>
                </c:pt>
                <c:pt idx="6">
                  <c:v>158</c:v>
                </c:pt>
                <c:pt idx="7">
                  <c:v>166</c:v>
                </c:pt>
                <c:pt idx="8">
                  <c:v>175</c:v>
                </c:pt>
                <c:pt idx="9">
                  <c:v>183</c:v>
                </c:pt>
                <c:pt idx="10">
                  <c:v>189</c:v>
                </c:pt>
                <c:pt idx="11">
                  <c:v>195</c:v>
                </c:pt>
                <c:pt idx="12">
                  <c:v>201</c:v>
                </c:pt>
                <c:pt idx="13">
                  <c:v>206</c:v>
                </c:pt>
                <c:pt idx="14">
                  <c:v>211</c:v>
                </c:pt>
                <c:pt idx="15">
                  <c:v>217</c:v>
                </c:pt>
                <c:pt idx="16">
                  <c:v>222</c:v>
                </c:pt>
                <c:pt idx="17">
                  <c:v>227</c:v>
                </c:pt>
                <c:pt idx="18">
                  <c:v>232</c:v>
                </c:pt>
                <c:pt idx="19">
                  <c:v>238</c:v>
                </c:pt>
                <c:pt idx="20">
                  <c:v>244</c:v>
                </c:pt>
                <c:pt idx="21">
                  <c:v>249</c:v>
                </c:pt>
                <c:pt idx="22">
                  <c:v>217</c:v>
                </c:pt>
                <c:pt idx="23">
                  <c:v>224</c:v>
                </c:pt>
                <c:pt idx="24">
                  <c:v>252</c:v>
                </c:pt>
                <c:pt idx="25">
                  <c:v>265</c:v>
                </c:pt>
                <c:pt idx="26">
                  <c:v>273</c:v>
                </c:pt>
                <c:pt idx="27">
                  <c:v>280</c:v>
                </c:pt>
                <c:pt idx="28">
                  <c:v>286</c:v>
                </c:pt>
                <c:pt idx="29">
                  <c:v>291</c:v>
                </c:pt>
                <c:pt idx="30">
                  <c:v>296</c:v>
                </c:pt>
                <c:pt idx="31">
                  <c:v>301</c:v>
                </c:pt>
                <c:pt idx="32">
                  <c:v>305</c:v>
                </c:pt>
                <c:pt idx="33">
                  <c:v>309</c:v>
                </c:pt>
                <c:pt idx="34">
                  <c:v>313</c:v>
                </c:pt>
                <c:pt idx="35">
                  <c:v>317</c:v>
                </c:pt>
                <c:pt idx="36">
                  <c:v>320</c:v>
                </c:pt>
                <c:pt idx="37">
                  <c:v>323</c:v>
                </c:pt>
                <c:pt idx="38">
                  <c:v>326</c:v>
                </c:pt>
                <c:pt idx="39">
                  <c:v>329</c:v>
                </c:pt>
                <c:pt idx="40">
                  <c:v>332</c:v>
                </c:pt>
                <c:pt idx="41">
                  <c:v>335</c:v>
                </c:pt>
                <c:pt idx="42">
                  <c:v>334</c:v>
                </c:pt>
                <c:pt idx="43">
                  <c:v>338</c:v>
                </c:pt>
                <c:pt idx="44">
                  <c:v>352</c:v>
                </c:pt>
                <c:pt idx="45">
                  <c:v>363</c:v>
                </c:pt>
                <c:pt idx="46">
                  <c:v>373</c:v>
                </c:pt>
                <c:pt idx="47">
                  <c:v>382</c:v>
                </c:pt>
                <c:pt idx="48">
                  <c:v>388</c:v>
                </c:pt>
                <c:pt idx="49">
                  <c:v>392</c:v>
                </c:pt>
                <c:pt idx="50">
                  <c:v>406</c:v>
                </c:pt>
                <c:pt idx="51">
                  <c:v>414</c:v>
                </c:pt>
                <c:pt idx="52">
                  <c:v>422</c:v>
                </c:pt>
                <c:pt idx="53">
                  <c:v>429</c:v>
                </c:pt>
                <c:pt idx="54">
                  <c:v>435</c:v>
                </c:pt>
                <c:pt idx="55">
                  <c:v>440</c:v>
                </c:pt>
                <c:pt idx="56">
                  <c:v>446</c:v>
                </c:pt>
                <c:pt idx="57">
                  <c:v>451</c:v>
                </c:pt>
                <c:pt idx="58">
                  <c:v>456</c:v>
                </c:pt>
                <c:pt idx="59">
                  <c:v>460</c:v>
                </c:pt>
                <c:pt idx="60">
                  <c:v>465</c:v>
                </c:pt>
                <c:pt idx="61">
                  <c:v>468</c:v>
                </c:pt>
                <c:pt idx="62">
                  <c:v>471</c:v>
                </c:pt>
                <c:pt idx="63">
                  <c:v>475</c:v>
                </c:pt>
                <c:pt idx="64">
                  <c:v>472</c:v>
                </c:pt>
                <c:pt idx="65">
                  <c:v>477</c:v>
                </c:pt>
                <c:pt idx="66">
                  <c:v>483</c:v>
                </c:pt>
                <c:pt idx="67">
                  <c:v>488</c:v>
                </c:pt>
                <c:pt idx="68">
                  <c:v>493</c:v>
                </c:pt>
                <c:pt idx="69">
                  <c:v>498</c:v>
                </c:pt>
                <c:pt idx="70">
                  <c:v>504</c:v>
                </c:pt>
                <c:pt idx="71">
                  <c:v>506</c:v>
                </c:pt>
                <c:pt idx="72">
                  <c:v>515</c:v>
                </c:pt>
                <c:pt idx="73">
                  <c:v>520</c:v>
                </c:pt>
                <c:pt idx="74">
                  <c:v>524</c:v>
                </c:pt>
                <c:pt idx="75">
                  <c:v>527</c:v>
                </c:pt>
                <c:pt idx="76">
                  <c:v>529</c:v>
                </c:pt>
                <c:pt idx="77">
                  <c:v>532</c:v>
                </c:pt>
                <c:pt idx="78">
                  <c:v>534</c:v>
                </c:pt>
                <c:pt idx="79">
                  <c:v>535</c:v>
                </c:pt>
                <c:pt idx="80">
                  <c:v>537</c:v>
                </c:pt>
                <c:pt idx="81">
                  <c:v>539</c:v>
                </c:pt>
                <c:pt idx="82">
                  <c:v>541</c:v>
                </c:pt>
                <c:pt idx="83">
                  <c:v>543</c:v>
                </c:pt>
                <c:pt idx="84">
                  <c:v>544</c:v>
                </c:pt>
                <c:pt idx="85">
                  <c:v>546</c:v>
                </c:pt>
                <c:pt idx="86">
                  <c:v>548</c:v>
                </c:pt>
                <c:pt idx="87">
                  <c:v>549</c:v>
                </c:pt>
                <c:pt idx="88">
                  <c:v>551</c:v>
                </c:pt>
                <c:pt idx="89">
                  <c:v>553</c:v>
                </c:pt>
                <c:pt idx="90">
                  <c:v>556</c:v>
                </c:pt>
                <c:pt idx="91">
                  <c:v>560</c:v>
                </c:pt>
                <c:pt idx="92">
                  <c:v>553</c:v>
                </c:pt>
                <c:pt idx="93">
                  <c:v>560</c:v>
                </c:pt>
                <c:pt idx="94">
                  <c:v>565</c:v>
                </c:pt>
                <c:pt idx="95">
                  <c:v>570</c:v>
                </c:pt>
                <c:pt idx="96">
                  <c:v>572</c:v>
                </c:pt>
                <c:pt idx="97">
                  <c:v>577</c:v>
                </c:pt>
                <c:pt idx="98">
                  <c:v>582</c:v>
                </c:pt>
                <c:pt idx="99">
                  <c:v>587</c:v>
                </c:pt>
                <c:pt idx="100">
                  <c:v>590</c:v>
                </c:pt>
                <c:pt idx="101">
                  <c:v>594</c:v>
                </c:pt>
                <c:pt idx="102">
                  <c:v>597</c:v>
                </c:pt>
                <c:pt idx="103">
                  <c:v>600</c:v>
                </c:pt>
                <c:pt idx="104">
                  <c:v>603</c:v>
                </c:pt>
                <c:pt idx="105">
                  <c:v>605</c:v>
                </c:pt>
                <c:pt idx="106">
                  <c:v>607</c:v>
                </c:pt>
                <c:pt idx="107">
                  <c:v>609</c:v>
                </c:pt>
                <c:pt idx="108">
                  <c:v>610</c:v>
                </c:pt>
                <c:pt idx="109">
                  <c:v>612</c:v>
                </c:pt>
                <c:pt idx="110">
                  <c:v>613</c:v>
                </c:pt>
                <c:pt idx="111">
                  <c:v>614</c:v>
                </c:pt>
                <c:pt idx="112">
                  <c:v>616</c:v>
                </c:pt>
                <c:pt idx="113">
                  <c:v>618</c:v>
                </c:pt>
                <c:pt idx="114">
                  <c:v>620</c:v>
                </c:pt>
                <c:pt idx="115">
                  <c:v>623</c:v>
                </c:pt>
                <c:pt idx="116">
                  <c:v>626</c:v>
                </c:pt>
                <c:pt idx="117">
                  <c:v>629</c:v>
                </c:pt>
                <c:pt idx="118">
                  <c:v>632</c:v>
                </c:pt>
                <c:pt idx="119">
                  <c:v>635</c:v>
                </c:pt>
                <c:pt idx="120">
                  <c:v>639</c:v>
                </c:pt>
                <c:pt idx="121">
                  <c:v>643</c:v>
                </c:pt>
                <c:pt idx="122">
                  <c:v>645</c:v>
                </c:pt>
                <c:pt idx="123">
                  <c:v>647</c:v>
                </c:pt>
                <c:pt idx="124">
                  <c:v>648</c:v>
                </c:pt>
                <c:pt idx="125">
                  <c:v>648</c:v>
                </c:pt>
                <c:pt idx="126">
                  <c:v>649</c:v>
                </c:pt>
                <c:pt idx="127">
                  <c:v>650</c:v>
                </c:pt>
                <c:pt idx="128">
                  <c:v>651</c:v>
                </c:pt>
                <c:pt idx="129">
                  <c:v>652</c:v>
                </c:pt>
                <c:pt idx="130">
                  <c:v>653</c:v>
                </c:pt>
                <c:pt idx="131">
                  <c:v>654</c:v>
                </c:pt>
                <c:pt idx="132">
                  <c:v>655</c:v>
                </c:pt>
                <c:pt idx="133">
                  <c:v>656</c:v>
                </c:pt>
                <c:pt idx="134">
                  <c:v>657</c:v>
                </c:pt>
                <c:pt idx="135">
                  <c:v>658</c:v>
                </c:pt>
                <c:pt idx="136">
                  <c:v>659</c:v>
                </c:pt>
                <c:pt idx="137">
                  <c:v>661</c:v>
                </c:pt>
                <c:pt idx="138">
                  <c:v>663</c:v>
                </c:pt>
                <c:pt idx="139">
                  <c:v>665</c:v>
                </c:pt>
                <c:pt idx="140">
                  <c:v>667</c:v>
                </c:pt>
                <c:pt idx="141">
                  <c:v>671</c:v>
                </c:pt>
                <c:pt idx="142">
                  <c:v>674</c:v>
                </c:pt>
                <c:pt idx="143">
                  <c:v>679</c:v>
                </c:pt>
                <c:pt idx="144">
                  <c:v>684</c:v>
                </c:pt>
                <c:pt idx="145">
                  <c:v>689</c:v>
                </c:pt>
                <c:pt idx="146">
                  <c:v>693</c:v>
                </c:pt>
                <c:pt idx="147">
                  <c:v>694</c:v>
                </c:pt>
                <c:pt idx="148">
                  <c:v>696</c:v>
                </c:pt>
                <c:pt idx="149">
                  <c:v>696</c:v>
                </c:pt>
                <c:pt idx="150">
                  <c:v>697</c:v>
                </c:pt>
                <c:pt idx="151">
                  <c:v>698</c:v>
                </c:pt>
                <c:pt idx="152">
                  <c:v>699</c:v>
                </c:pt>
                <c:pt idx="153">
                  <c:v>699</c:v>
                </c:pt>
                <c:pt idx="154">
                  <c:v>701</c:v>
                </c:pt>
                <c:pt idx="155">
                  <c:v>701</c:v>
                </c:pt>
                <c:pt idx="156">
                  <c:v>703</c:v>
                </c:pt>
                <c:pt idx="157">
                  <c:v>704</c:v>
                </c:pt>
                <c:pt idx="158">
                  <c:v>704</c:v>
                </c:pt>
                <c:pt idx="159">
                  <c:v>705</c:v>
                </c:pt>
                <c:pt idx="160">
                  <c:v>707</c:v>
                </c:pt>
                <c:pt idx="161">
                  <c:v>708</c:v>
                </c:pt>
                <c:pt idx="162">
                  <c:v>710</c:v>
                </c:pt>
                <c:pt idx="163">
                  <c:v>713</c:v>
                </c:pt>
                <c:pt idx="164">
                  <c:v>715</c:v>
                </c:pt>
                <c:pt idx="165">
                  <c:v>718</c:v>
                </c:pt>
                <c:pt idx="166">
                  <c:v>733</c:v>
                </c:pt>
                <c:pt idx="167">
                  <c:v>737</c:v>
                </c:pt>
                <c:pt idx="168">
                  <c:v>740</c:v>
                </c:pt>
                <c:pt idx="169">
                  <c:v>743</c:v>
                </c:pt>
                <c:pt idx="170">
                  <c:v>745</c:v>
                </c:pt>
                <c:pt idx="171">
                  <c:v>746</c:v>
                </c:pt>
                <c:pt idx="172">
                  <c:v>747</c:v>
                </c:pt>
                <c:pt idx="173">
                  <c:v>747</c:v>
                </c:pt>
                <c:pt idx="174">
                  <c:v>747</c:v>
                </c:pt>
                <c:pt idx="175">
                  <c:v>747</c:v>
                </c:pt>
                <c:pt idx="176">
                  <c:v>748</c:v>
                </c:pt>
                <c:pt idx="177">
                  <c:v>748</c:v>
                </c:pt>
                <c:pt idx="178">
                  <c:v>748</c:v>
                </c:pt>
                <c:pt idx="179">
                  <c:v>749</c:v>
                </c:pt>
                <c:pt idx="180">
                  <c:v>749</c:v>
                </c:pt>
                <c:pt idx="181">
                  <c:v>750</c:v>
                </c:pt>
                <c:pt idx="182">
                  <c:v>751</c:v>
                </c:pt>
                <c:pt idx="183">
                  <c:v>751</c:v>
                </c:pt>
                <c:pt idx="184">
                  <c:v>753</c:v>
                </c:pt>
                <c:pt idx="185">
                  <c:v>753</c:v>
                </c:pt>
                <c:pt idx="186">
                  <c:v>755</c:v>
                </c:pt>
                <c:pt idx="187">
                  <c:v>756</c:v>
                </c:pt>
                <c:pt idx="188">
                  <c:v>758</c:v>
                </c:pt>
                <c:pt idx="189">
                  <c:v>760</c:v>
                </c:pt>
                <c:pt idx="190">
                  <c:v>763</c:v>
                </c:pt>
                <c:pt idx="191">
                  <c:v>765</c:v>
                </c:pt>
                <c:pt idx="192">
                  <c:v>767</c:v>
                </c:pt>
                <c:pt idx="193">
                  <c:v>770</c:v>
                </c:pt>
                <c:pt idx="194">
                  <c:v>772</c:v>
                </c:pt>
                <c:pt idx="195">
                  <c:v>772</c:v>
                </c:pt>
                <c:pt idx="196">
                  <c:v>772</c:v>
                </c:pt>
                <c:pt idx="197">
                  <c:v>772</c:v>
                </c:pt>
                <c:pt idx="198">
                  <c:v>772</c:v>
                </c:pt>
                <c:pt idx="199">
                  <c:v>772</c:v>
                </c:pt>
                <c:pt idx="200">
                  <c:v>773</c:v>
                </c:pt>
                <c:pt idx="201">
                  <c:v>773</c:v>
                </c:pt>
                <c:pt idx="202">
                  <c:v>773</c:v>
                </c:pt>
                <c:pt idx="203">
                  <c:v>774</c:v>
                </c:pt>
                <c:pt idx="204">
                  <c:v>773</c:v>
                </c:pt>
                <c:pt idx="205">
                  <c:v>774</c:v>
                </c:pt>
                <c:pt idx="206">
                  <c:v>775</c:v>
                </c:pt>
                <c:pt idx="207">
                  <c:v>775</c:v>
                </c:pt>
                <c:pt idx="208">
                  <c:v>775</c:v>
                </c:pt>
                <c:pt idx="209">
                  <c:v>776</c:v>
                </c:pt>
                <c:pt idx="210">
                  <c:v>778</c:v>
                </c:pt>
                <c:pt idx="211">
                  <c:v>780</c:v>
                </c:pt>
                <c:pt idx="212">
                  <c:v>782</c:v>
                </c:pt>
                <c:pt idx="213">
                  <c:v>783</c:v>
                </c:pt>
                <c:pt idx="214">
                  <c:v>785</c:v>
                </c:pt>
                <c:pt idx="215">
                  <c:v>787</c:v>
                </c:pt>
                <c:pt idx="216">
                  <c:v>787</c:v>
                </c:pt>
                <c:pt idx="217">
                  <c:v>790</c:v>
                </c:pt>
                <c:pt idx="218">
                  <c:v>792</c:v>
                </c:pt>
                <c:pt idx="219">
                  <c:v>793</c:v>
                </c:pt>
                <c:pt idx="220">
                  <c:v>795</c:v>
                </c:pt>
                <c:pt idx="221">
                  <c:v>795</c:v>
                </c:pt>
                <c:pt idx="222">
                  <c:v>796</c:v>
                </c:pt>
                <c:pt idx="223">
                  <c:v>797</c:v>
                </c:pt>
                <c:pt idx="224">
                  <c:v>798</c:v>
                </c:pt>
                <c:pt idx="225">
                  <c:v>798</c:v>
                </c:pt>
                <c:pt idx="226">
                  <c:v>799</c:v>
                </c:pt>
                <c:pt idx="227">
                  <c:v>800</c:v>
                </c:pt>
                <c:pt idx="228">
                  <c:v>801</c:v>
                </c:pt>
                <c:pt idx="229">
                  <c:v>801</c:v>
                </c:pt>
                <c:pt idx="230">
                  <c:v>802</c:v>
                </c:pt>
                <c:pt idx="231">
                  <c:v>803</c:v>
                </c:pt>
                <c:pt idx="232">
                  <c:v>804</c:v>
                </c:pt>
                <c:pt idx="233">
                  <c:v>805</c:v>
                </c:pt>
                <c:pt idx="234">
                  <c:v>807</c:v>
                </c:pt>
                <c:pt idx="235">
                  <c:v>811</c:v>
                </c:pt>
                <c:pt idx="236">
                  <c:v>816</c:v>
                </c:pt>
                <c:pt idx="237">
                  <c:v>820</c:v>
                </c:pt>
                <c:pt idx="238">
                  <c:v>824</c:v>
                </c:pt>
                <c:pt idx="239">
                  <c:v>827</c:v>
                </c:pt>
                <c:pt idx="240">
                  <c:v>831</c:v>
                </c:pt>
                <c:pt idx="241">
                  <c:v>835</c:v>
                </c:pt>
                <c:pt idx="242">
                  <c:v>837</c:v>
                </c:pt>
                <c:pt idx="243">
                  <c:v>837</c:v>
                </c:pt>
                <c:pt idx="244">
                  <c:v>837</c:v>
                </c:pt>
                <c:pt idx="245">
                  <c:v>838</c:v>
                </c:pt>
                <c:pt idx="246">
                  <c:v>837</c:v>
                </c:pt>
                <c:pt idx="247">
                  <c:v>838</c:v>
                </c:pt>
                <c:pt idx="248">
                  <c:v>838</c:v>
                </c:pt>
                <c:pt idx="249">
                  <c:v>838</c:v>
                </c:pt>
                <c:pt idx="250">
                  <c:v>838</c:v>
                </c:pt>
                <c:pt idx="251">
                  <c:v>838</c:v>
                </c:pt>
                <c:pt idx="252">
                  <c:v>839</c:v>
                </c:pt>
                <c:pt idx="253">
                  <c:v>839</c:v>
                </c:pt>
                <c:pt idx="254">
                  <c:v>840</c:v>
                </c:pt>
                <c:pt idx="255">
                  <c:v>840</c:v>
                </c:pt>
                <c:pt idx="256">
                  <c:v>842</c:v>
                </c:pt>
                <c:pt idx="257">
                  <c:v>842</c:v>
                </c:pt>
                <c:pt idx="258">
                  <c:v>841</c:v>
                </c:pt>
                <c:pt idx="259">
                  <c:v>840</c:v>
                </c:pt>
                <c:pt idx="260">
                  <c:v>839</c:v>
                </c:pt>
                <c:pt idx="261">
                  <c:v>841</c:v>
                </c:pt>
                <c:pt idx="262">
                  <c:v>844</c:v>
                </c:pt>
                <c:pt idx="263">
                  <c:v>845</c:v>
                </c:pt>
                <c:pt idx="264">
                  <c:v>846</c:v>
                </c:pt>
                <c:pt idx="265">
                  <c:v>844</c:v>
                </c:pt>
                <c:pt idx="266">
                  <c:v>873</c:v>
                </c:pt>
                <c:pt idx="267">
                  <c:v>877</c:v>
                </c:pt>
                <c:pt idx="268">
                  <c:v>879</c:v>
                </c:pt>
                <c:pt idx="269">
                  <c:v>881</c:v>
                </c:pt>
                <c:pt idx="270">
                  <c:v>881</c:v>
                </c:pt>
                <c:pt idx="271">
                  <c:v>881</c:v>
                </c:pt>
                <c:pt idx="272">
                  <c:v>882</c:v>
                </c:pt>
                <c:pt idx="273">
                  <c:v>882</c:v>
                </c:pt>
                <c:pt idx="274">
                  <c:v>883</c:v>
                </c:pt>
                <c:pt idx="275">
                  <c:v>883</c:v>
                </c:pt>
                <c:pt idx="276">
                  <c:v>883</c:v>
                </c:pt>
                <c:pt idx="277">
                  <c:v>883</c:v>
                </c:pt>
                <c:pt idx="278">
                  <c:v>883</c:v>
                </c:pt>
                <c:pt idx="279">
                  <c:v>884</c:v>
                </c:pt>
                <c:pt idx="280">
                  <c:v>885</c:v>
                </c:pt>
                <c:pt idx="281">
                  <c:v>886</c:v>
                </c:pt>
                <c:pt idx="282">
                  <c:v>887</c:v>
                </c:pt>
                <c:pt idx="283">
                  <c:v>889</c:v>
                </c:pt>
                <c:pt idx="284">
                  <c:v>891</c:v>
                </c:pt>
                <c:pt idx="285">
                  <c:v>892</c:v>
                </c:pt>
                <c:pt idx="286">
                  <c:v>894</c:v>
                </c:pt>
                <c:pt idx="287">
                  <c:v>897</c:v>
                </c:pt>
                <c:pt idx="288">
                  <c:v>899</c:v>
                </c:pt>
                <c:pt idx="289">
                  <c:v>903</c:v>
                </c:pt>
                <c:pt idx="290">
                  <c:v>904</c:v>
                </c:pt>
                <c:pt idx="291">
                  <c:v>906</c:v>
                </c:pt>
                <c:pt idx="292">
                  <c:v>907</c:v>
                </c:pt>
                <c:pt idx="293">
                  <c:v>907</c:v>
                </c:pt>
                <c:pt idx="294">
                  <c:v>906</c:v>
                </c:pt>
                <c:pt idx="295">
                  <c:v>907</c:v>
                </c:pt>
                <c:pt idx="296">
                  <c:v>907</c:v>
                </c:pt>
                <c:pt idx="297">
                  <c:v>907</c:v>
                </c:pt>
                <c:pt idx="298">
                  <c:v>907</c:v>
                </c:pt>
                <c:pt idx="299">
                  <c:v>907</c:v>
                </c:pt>
                <c:pt idx="300">
                  <c:v>907</c:v>
                </c:pt>
                <c:pt idx="301">
                  <c:v>907</c:v>
                </c:pt>
                <c:pt idx="302">
                  <c:v>907</c:v>
                </c:pt>
                <c:pt idx="303">
                  <c:v>908</c:v>
                </c:pt>
                <c:pt idx="304">
                  <c:v>908</c:v>
                </c:pt>
                <c:pt idx="305">
                  <c:v>909</c:v>
                </c:pt>
                <c:pt idx="306">
                  <c:v>911</c:v>
                </c:pt>
                <c:pt idx="307">
                  <c:v>912</c:v>
                </c:pt>
                <c:pt idx="308">
                  <c:v>914</c:v>
                </c:pt>
                <c:pt idx="309">
                  <c:v>916</c:v>
                </c:pt>
                <c:pt idx="310">
                  <c:v>918</c:v>
                </c:pt>
                <c:pt idx="311">
                  <c:v>921</c:v>
                </c:pt>
                <c:pt idx="312">
                  <c:v>923</c:v>
                </c:pt>
                <c:pt idx="313">
                  <c:v>927</c:v>
                </c:pt>
                <c:pt idx="314">
                  <c:v>928</c:v>
                </c:pt>
                <c:pt idx="315">
                  <c:v>928</c:v>
                </c:pt>
                <c:pt idx="316">
                  <c:v>929</c:v>
                </c:pt>
                <c:pt idx="317">
                  <c:v>928</c:v>
                </c:pt>
                <c:pt idx="318">
                  <c:v>928</c:v>
                </c:pt>
                <c:pt idx="319">
                  <c:v>927</c:v>
                </c:pt>
                <c:pt idx="320">
                  <c:v>927</c:v>
                </c:pt>
                <c:pt idx="321">
                  <c:v>927</c:v>
                </c:pt>
                <c:pt idx="322">
                  <c:v>926</c:v>
                </c:pt>
                <c:pt idx="323">
                  <c:v>926</c:v>
                </c:pt>
                <c:pt idx="324">
                  <c:v>926</c:v>
                </c:pt>
                <c:pt idx="325">
                  <c:v>926</c:v>
                </c:pt>
                <c:pt idx="326">
                  <c:v>926</c:v>
                </c:pt>
                <c:pt idx="327">
                  <c:v>926</c:v>
                </c:pt>
                <c:pt idx="328">
                  <c:v>926</c:v>
                </c:pt>
                <c:pt idx="329">
                  <c:v>924</c:v>
                </c:pt>
                <c:pt idx="330">
                  <c:v>925</c:v>
                </c:pt>
                <c:pt idx="331">
                  <c:v>927</c:v>
                </c:pt>
                <c:pt idx="332">
                  <c:v>928</c:v>
                </c:pt>
                <c:pt idx="333">
                  <c:v>931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26CA-CC4B-9585-F5603D37D1E1}"/>
            </c:ext>
          </c:extLst>
        </c:ser>
        <c:ser>
          <c:idx val="0"/>
          <c:order val="1"/>
          <c:tx>
            <c:v>2</c:v>
          </c:tx>
          <c:spPr>
            <a:ln>
              <a:solidFill>
                <a:srgbClr val="0070C0"/>
              </a:solidFill>
            </a:ln>
          </c:spPr>
          <c:marker>
            <c:symbol val="none"/>
          </c:marker>
          <c:xVal>
            <c:numRef>
              <c:f>'02'!$C$20:$C$353</c:f>
              <c:numCache>
                <c:formatCode>General</c:formatCode>
                <c:ptCount val="33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</c:numCache>
            </c:numRef>
          </c:xVal>
          <c:yVal>
            <c:numRef>
              <c:f>'02'!$D$20:$D$353</c:f>
              <c:numCache>
                <c:formatCode>General</c:formatCode>
                <c:ptCount val="334"/>
                <c:pt idx="0">
                  <c:v>0</c:v>
                </c:pt>
                <c:pt idx="1">
                  <c:v>51</c:v>
                </c:pt>
                <c:pt idx="2">
                  <c:v>75</c:v>
                </c:pt>
                <c:pt idx="3">
                  <c:v>93</c:v>
                </c:pt>
                <c:pt idx="4">
                  <c:v>107</c:v>
                </c:pt>
                <c:pt idx="5">
                  <c:v>118</c:v>
                </c:pt>
                <c:pt idx="6">
                  <c:v>126</c:v>
                </c:pt>
                <c:pt idx="7">
                  <c:v>131</c:v>
                </c:pt>
                <c:pt idx="8">
                  <c:v>136</c:v>
                </c:pt>
                <c:pt idx="9">
                  <c:v>139</c:v>
                </c:pt>
                <c:pt idx="10">
                  <c:v>142</c:v>
                </c:pt>
                <c:pt idx="11">
                  <c:v>144</c:v>
                </c:pt>
                <c:pt idx="12">
                  <c:v>145</c:v>
                </c:pt>
                <c:pt idx="13">
                  <c:v>146</c:v>
                </c:pt>
                <c:pt idx="14">
                  <c:v>147</c:v>
                </c:pt>
                <c:pt idx="15">
                  <c:v>148</c:v>
                </c:pt>
                <c:pt idx="16">
                  <c:v>149</c:v>
                </c:pt>
                <c:pt idx="17">
                  <c:v>151</c:v>
                </c:pt>
                <c:pt idx="18">
                  <c:v>152</c:v>
                </c:pt>
                <c:pt idx="19">
                  <c:v>154</c:v>
                </c:pt>
                <c:pt idx="20">
                  <c:v>156</c:v>
                </c:pt>
                <c:pt idx="21">
                  <c:v>157</c:v>
                </c:pt>
                <c:pt idx="22">
                  <c:v>139</c:v>
                </c:pt>
                <c:pt idx="23">
                  <c:v>126</c:v>
                </c:pt>
                <c:pt idx="24">
                  <c:v>146</c:v>
                </c:pt>
                <c:pt idx="25">
                  <c:v>156</c:v>
                </c:pt>
                <c:pt idx="26">
                  <c:v>163</c:v>
                </c:pt>
                <c:pt idx="27">
                  <c:v>169</c:v>
                </c:pt>
                <c:pt idx="28">
                  <c:v>175</c:v>
                </c:pt>
                <c:pt idx="29">
                  <c:v>180</c:v>
                </c:pt>
                <c:pt idx="30">
                  <c:v>184</c:v>
                </c:pt>
                <c:pt idx="31">
                  <c:v>188</c:v>
                </c:pt>
                <c:pt idx="32">
                  <c:v>191</c:v>
                </c:pt>
                <c:pt idx="33">
                  <c:v>194</c:v>
                </c:pt>
                <c:pt idx="34">
                  <c:v>198</c:v>
                </c:pt>
                <c:pt idx="35">
                  <c:v>200</c:v>
                </c:pt>
                <c:pt idx="36">
                  <c:v>203</c:v>
                </c:pt>
                <c:pt idx="37">
                  <c:v>206</c:v>
                </c:pt>
                <c:pt idx="38">
                  <c:v>209</c:v>
                </c:pt>
                <c:pt idx="39">
                  <c:v>211</c:v>
                </c:pt>
                <c:pt idx="40">
                  <c:v>213</c:v>
                </c:pt>
                <c:pt idx="41">
                  <c:v>215</c:v>
                </c:pt>
                <c:pt idx="42">
                  <c:v>214</c:v>
                </c:pt>
                <c:pt idx="43">
                  <c:v>219</c:v>
                </c:pt>
                <c:pt idx="44">
                  <c:v>233</c:v>
                </c:pt>
                <c:pt idx="45">
                  <c:v>245</c:v>
                </c:pt>
                <c:pt idx="46">
                  <c:v>255</c:v>
                </c:pt>
                <c:pt idx="47">
                  <c:v>264</c:v>
                </c:pt>
                <c:pt idx="48">
                  <c:v>267</c:v>
                </c:pt>
                <c:pt idx="49">
                  <c:v>289</c:v>
                </c:pt>
                <c:pt idx="50">
                  <c:v>300</c:v>
                </c:pt>
                <c:pt idx="51">
                  <c:v>309</c:v>
                </c:pt>
                <c:pt idx="52">
                  <c:v>316</c:v>
                </c:pt>
                <c:pt idx="53">
                  <c:v>322</c:v>
                </c:pt>
                <c:pt idx="54">
                  <c:v>327</c:v>
                </c:pt>
                <c:pt idx="55">
                  <c:v>332</c:v>
                </c:pt>
                <c:pt idx="56">
                  <c:v>338</c:v>
                </c:pt>
                <c:pt idx="57">
                  <c:v>343</c:v>
                </c:pt>
                <c:pt idx="58">
                  <c:v>347</c:v>
                </c:pt>
                <c:pt idx="59">
                  <c:v>351</c:v>
                </c:pt>
                <c:pt idx="60">
                  <c:v>354</c:v>
                </c:pt>
                <c:pt idx="61">
                  <c:v>357</c:v>
                </c:pt>
                <c:pt idx="62">
                  <c:v>360</c:v>
                </c:pt>
                <c:pt idx="63">
                  <c:v>364</c:v>
                </c:pt>
                <c:pt idx="64">
                  <c:v>361</c:v>
                </c:pt>
                <c:pt idx="65">
                  <c:v>367</c:v>
                </c:pt>
                <c:pt idx="66">
                  <c:v>373</c:v>
                </c:pt>
                <c:pt idx="67">
                  <c:v>378</c:v>
                </c:pt>
                <c:pt idx="68">
                  <c:v>384</c:v>
                </c:pt>
                <c:pt idx="69">
                  <c:v>388</c:v>
                </c:pt>
                <c:pt idx="70">
                  <c:v>393</c:v>
                </c:pt>
                <c:pt idx="71">
                  <c:v>414</c:v>
                </c:pt>
                <c:pt idx="72">
                  <c:v>423</c:v>
                </c:pt>
                <c:pt idx="73">
                  <c:v>429</c:v>
                </c:pt>
                <c:pt idx="74">
                  <c:v>432</c:v>
                </c:pt>
                <c:pt idx="75">
                  <c:v>436</c:v>
                </c:pt>
                <c:pt idx="76">
                  <c:v>439</c:v>
                </c:pt>
                <c:pt idx="77">
                  <c:v>441</c:v>
                </c:pt>
                <c:pt idx="78">
                  <c:v>443</c:v>
                </c:pt>
                <c:pt idx="79">
                  <c:v>445</c:v>
                </c:pt>
                <c:pt idx="80">
                  <c:v>445</c:v>
                </c:pt>
                <c:pt idx="81">
                  <c:v>447</c:v>
                </c:pt>
                <c:pt idx="82">
                  <c:v>449</c:v>
                </c:pt>
                <c:pt idx="83">
                  <c:v>451</c:v>
                </c:pt>
                <c:pt idx="84">
                  <c:v>452</c:v>
                </c:pt>
                <c:pt idx="85">
                  <c:v>454</c:v>
                </c:pt>
                <c:pt idx="86">
                  <c:v>455</c:v>
                </c:pt>
                <c:pt idx="87">
                  <c:v>456</c:v>
                </c:pt>
                <c:pt idx="88">
                  <c:v>458</c:v>
                </c:pt>
                <c:pt idx="89">
                  <c:v>461</c:v>
                </c:pt>
                <c:pt idx="90">
                  <c:v>463</c:v>
                </c:pt>
                <c:pt idx="91">
                  <c:v>466</c:v>
                </c:pt>
                <c:pt idx="92">
                  <c:v>460</c:v>
                </c:pt>
                <c:pt idx="93">
                  <c:v>466</c:v>
                </c:pt>
                <c:pt idx="94">
                  <c:v>471</c:v>
                </c:pt>
                <c:pt idx="95">
                  <c:v>476</c:v>
                </c:pt>
                <c:pt idx="96">
                  <c:v>490</c:v>
                </c:pt>
                <c:pt idx="97">
                  <c:v>495</c:v>
                </c:pt>
                <c:pt idx="98">
                  <c:v>500</c:v>
                </c:pt>
                <c:pt idx="99">
                  <c:v>504</c:v>
                </c:pt>
                <c:pt idx="100">
                  <c:v>508</c:v>
                </c:pt>
                <c:pt idx="101">
                  <c:v>512</c:v>
                </c:pt>
                <c:pt idx="102">
                  <c:v>514</c:v>
                </c:pt>
                <c:pt idx="103">
                  <c:v>517</c:v>
                </c:pt>
                <c:pt idx="104">
                  <c:v>520</c:v>
                </c:pt>
                <c:pt idx="105">
                  <c:v>522</c:v>
                </c:pt>
                <c:pt idx="106">
                  <c:v>525</c:v>
                </c:pt>
                <c:pt idx="107">
                  <c:v>526</c:v>
                </c:pt>
                <c:pt idx="108">
                  <c:v>528</c:v>
                </c:pt>
                <c:pt idx="109">
                  <c:v>529</c:v>
                </c:pt>
                <c:pt idx="110">
                  <c:v>530</c:v>
                </c:pt>
                <c:pt idx="111">
                  <c:v>531</c:v>
                </c:pt>
                <c:pt idx="112">
                  <c:v>533</c:v>
                </c:pt>
                <c:pt idx="113">
                  <c:v>534</c:v>
                </c:pt>
                <c:pt idx="114">
                  <c:v>536</c:v>
                </c:pt>
                <c:pt idx="115">
                  <c:v>538</c:v>
                </c:pt>
                <c:pt idx="116">
                  <c:v>541</c:v>
                </c:pt>
                <c:pt idx="117">
                  <c:v>545</c:v>
                </c:pt>
                <c:pt idx="118">
                  <c:v>547</c:v>
                </c:pt>
                <c:pt idx="119">
                  <c:v>550</c:v>
                </c:pt>
                <c:pt idx="120">
                  <c:v>554</c:v>
                </c:pt>
                <c:pt idx="121">
                  <c:v>557</c:v>
                </c:pt>
                <c:pt idx="122">
                  <c:v>560</c:v>
                </c:pt>
                <c:pt idx="123">
                  <c:v>562</c:v>
                </c:pt>
                <c:pt idx="124">
                  <c:v>563</c:v>
                </c:pt>
                <c:pt idx="125">
                  <c:v>563</c:v>
                </c:pt>
                <c:pt idx="126">
                  <c:v>564</c:v>
                </c:pt>
                <c:pt idx="127">
                  <c:v>565</c:v>
                </c:pt>
                <c:pt idx="128">
                  <c:v>565</c:v>
                </c:pt>
                <c:pt idx="129">
                  <c:v>566</c:v>
                </c:pt>
                <c:pt idx="130">
                  <c:v>567</c:v>
                </c:pt>
                <c:pt idx="131">
                  <c:v>568</c:v>
                </c:pt>
                <c:pt idx="132">
                  <c:v>568</c:v>
                </c:pt>
                <c:pt idx="133">
                  <c:v>569</c:v>
                </c:pt>
                <c:pt idx="134">
                  <c:v>571</c:v>
                </c:pt>
                <c:pt idx="135">
                  <c:v>571</c:v>
                </c:pt>
                <c:pt idx="136">
                  <c:v>572</c:v>
                </c:pt>
                <c:pt idx="137">
                  <c:v>574</c:v>
                </c:pt>
                <c:pt idx="138">
                  <c:v>575</c:v>
                </c:pt>
                <c:pt idx="139">
                  <c:v>577</c:v>
                </c:pt>
                <c:pt idx="140">
                  <c:v>580</c:v>
                </c:pt>
                <c:pt idx="141">
                  <c:v>583</c:v>
                </c:pt>
                <c:pt idx="142">
                  <c:v>586</c:v>
                </c:pt>
                <c:pt idx="143">
                  <c:v>589</c:v>
                </c:pt>
                <c:pt idx="144">
                  <c:v>595</c:v>
                </c:pt>
                <c:pt idx="145">
                  <c:v>600</c:v>
                </c:pt>
                <c:pt idx="146">
                  <c:v>603</c:v>
                </c:pt>
                <c:pt idx="147">
                  <c:v>605</c:v>
                </c:pt>
                <c:pt idx="148">
                  <c:v>606</c:v>
                </c:pt>
                <c:pt idx="149">
                  <c:v>608</c:v>
                </c:pt>
                <c:pt idx="150">
                  <c:v>607</c:v>
                </c:pt>
                <c:pt idx="151">
                  <c:v>608</c:v>
                </c:pt>
                <c:pt idx="152">
                  <c:v>608</c:v>
                </c:pt>
                <c:pt idx="153">
                  <c:v>610</c:v>
                </c:pt>
                <c:pt idx="154">
                  <c:v>609</c:v>
                </c:pt>
                <c:pt idx="155">
                  <c:v>611</c:v>
                </c:pt>
                <c:pt idx="156">
                  <c:v>612</c:v>
                </c:pt>
                <c:pt idx="157">
                  <c:v>612</c:v>
                </c:pt>
                <c:pt idx="158">
                  <c:v>613</c:v>
                </c:pt>
                <c:pt idx="159">
                  <c:v>614</c:v>
                </c:pt>
                <c:pt idx="160">
                  <c:v>615</c:v>
                </c:pt>
                <c:pt idx="161">
                  <c:v>617</c:v>
                </c:pt>
                <c:pt idx="162">
                  <c:v>618</c:v>
                </c:pt>
                <c:pt idx="163">
                  <c:v>620</c:v>
                </c:pt>
                <c:pt idx="164">
                  <c:v>623</c:v>
                </c:pt>
                <c:pt idx="165">
                  <c:v>625</c:v>
                </c:pt>
                <c:pt idx="166">
                  <c:v>641</c:v>
                </c:pt>
                <c:pt idx="167">
                  <c:v>645</c:v>
                </c:pt>
                <c:pt idx="168">
                  <c:v>648</c:v>
                </c:pt>
                <c:pt idx="169">
                  <c:v>651</c:v>
                </c:pt>
                <c:pt idx="170">
                  <c:v>653</c:v>
                </c:pt>
                <c:pt idx="171">
                  <c:v>654</c:v>
                </c:pt>
                <c:pt idx="172">
                  <c:v>655</c:v>
                </c:pt>
                <c:pt idx="173">
                  <c:v>655</c:v>
                </c:pt>
                <c:pt idx="174">
                  <c:v>656</c:v>
                </c:pt>
                <c:pt idx="175">
                  <c:v>656</c:v>
                </c:pt>
                <c:pt idx="176">
                  <c:v>656</c:v>
                </c:pt>
                <c:pt idx="177">
                  <c:v>656</c:v>
                </c:pt>
                <c:pt idx="178">
                  <c:v>657</c:v>
                </c:pt>
                <c:pt idx="179">
                  <c:v>657</c:v>
                </c:pt>
                <c:pt idx="180">
                  <c:v>657</c:v>
                </c:pt>
                <c:pt idx="181">
                  <c:v>658</c:v>
                </c:pt>
                <c:pt idx="182">
                  <c:v>659</c:v>
                </c:pt>
                <c:pt idx="183">
                  <c:v>659</c:v>
                </c:pt>
                <c:pt idx="184">
                  <c:v>660</c:v>
                </c:pt>
                <c:pt idx="185">
                  <c:v>661</c:v>
                </c:pt>
                <c:pt idx="186">
                  <c:v>663</c:v>
                </c:pt>
                <c:pt idx="187">
                  <c:v>663</c:v>
                </c:pt>
                <c:pt idx="188">
                  <c:v>666</c:v>
                </c:pt>
                <c:pt idx="189">
                  <c:v>668</c:v>
                </c:pt>
                <c:pt idx="190">
                  <c:v>670</c:v>
                </c:pt>
                <c:pt idx="191">
                  <c:v>672</c:v>
                </c:pt>
                <c:pt idx="192">
                  <c:v>675</c:v>
                </c:pt>
                <c:pt idx="193">
                  <c:v>677</c:v>
                </c:pt>
                <c:pt idx="194">
                  <c:v>679</c:v>
                </c:pt>
                <c:pt idx="195">
                  <c:v>680</c:v>
                </c:pt>
                <c:pt idx="196">
                  <c:v>680</c:v>
                </c:pt>
                <c:pt idx="197">
                  <c:v>680</c:v>
                </c:pt>
                <c:pt idx="198">
                  <c:v>679</c:v>
                </c:pt>
                <c:pt idx="199">
                  <c:v>679</c:v>
                </c:pt>
                <c:pt idx="200">
                  <c:v>679</c:v>
                </c:pt>
                <c:pt idx="201">
                  <c:v>679</c:v>
                </c:pt>
                <c:pt idx="202">
                  <c:v>680</c:v>
                </c:pt>
                <c:pt idx="203">
                  <c:v>680</c:v>
                </c:pt>
                <c:pt idx="204">
                  <c:v>680</c:v>
                </c:pt>
                <c:pt idx="205">
                  <c:v>681</c:v>
                </c:pt>
                <c:pt idx="206">
                  <c:v>681</c:v>
                </c:pt>
                <c:pt idx="207">
                  <c:v>681</c:v>
                </c:pt>
                <c:pt idx="208">
                  <c:v>682</c:v>
                </c:pt>
                <c:pt idx="209">
                  <c:v>682</c:v>
                </c:pt>
                <c:pt idx="210">
                  <c:v>684</c:v>
                </c:pt>
                <c:pt idx="211">
                  <c:v>686</c:v>
                </c:pt>
                <c:pt idx="212">
                  <c:v>688</c:v>
                </c:pt>
                <c:pt idx="213">
                  <c:v>689</c:v>
                </c:pt>
                <c:pt idx="214">
                  <c:v>691</c:v>
                </c:pt>
                <c:pt idx="215">
                  <c:v>692</c:v>
                </c:pt>
                <c:pt idx="216">
                  <c:v>694</c:v>
                </c:pt>
                <c:pt idx="217">
                  <c:v>696</c:v>
                </c:pt>
                <c:pt idx="218">
                  <c:v>697</c:v>
                </c:pt>
                <c:pt idx="219">
                  <c:v>699</c:v>
                </c:pt>
                <c:pt idx="220">
                  <c:v>699</c:v>
                </c:pt>
                <c:pt idx="221">
                  <c:v>701</c:v>
                </c:pt>
                <c:pt idx="222">
                  <c:v>702</c:v>
                </c:pt>
                <c:pt idx="223">
                  <c:v>703</c:v>
                </c:pt>
                <c:pt idx="224">
                  <c:v>704</c:v>
                </c:pt>
                <c:pt idx="225">
                  <c:v>704</c:v>
                </c:pt>
                <c:pt idx="226">
                  <c:v>704</c:v>
                </c:pt>
                <c:pt idx="227">
                  <c:v>705</c:v>
                </c:pt>
                <c:pt idx="228">
                  <c:v>706</c:v>
                </c:pt>
                <c:pt idx="229">
                  <c:v>707</c:v>
                </c:pt>
                <c:pt idx="230">
                  <c:v>707</c:v>
                </c:pt>
                <c:pt idx="231">
                  <c:v>708</c:v>
                </c:pt>
                <c:pt idx="232">
                  <c:v>709</c:v>
                </c:pt>
                <c:pt idx="233">
                  <c:v>710</c:v>
                </c:pt>
                <c:pt idx="234">
                  <c:v>711</c:v>
                </c:pt>
                <c:pt idx="235">
                  <c:v>715</c:v>
                </c:pt>
                <c:pt idx="236">
                  <c:v>720</c:v>
                </c:pt>
                <c:pt idx="237">
                  <c:v>725</c:v>
                </c:pt>
                <c:pt idx="238">
                  <c:v>728</c:v>
                </c:pt>
                <c:pt idx="239">
                  <c:v>732</c:v>
                </c:pt>
                <c:pt idx="240">
                  <c:v>736</c:v>
                </c:pt>
                <c:pt idx="241">
                  <c:v>740</c:v>
                </c:pt>
                <c:pt idx="242">
                  <c:v>741</c:v>
                </c:pt>
                <c:pt idx="243">
                  <c:v>741</c:v>
                </c:pt>
                <c:pt idx="244">
                  <c:v>742</c:v>
                </c:pt>
                <c:pt idx="245">
                  <c:v>742</c:v>
                </c:pt>
                <c:pt idx="246">
                  <c:v>742</c:v>
                </c:pt>
                <c:pt idx="247">
                  <c:v>741</c:v>
                </c:pt>
                <c:pt idx="248">
                  <c:v>741</c:v>
                </c:pt>
                <c:pt idx="249">
                  <c:v>741</c:v>
                </c:pt>
                <c:pt idx="250">
                  <c:v>741</c:v>
                </c:pt>
                <c:pt idx="251">
                  <c:v>742</c:v>
                </c:pt>
                <c:pt idx="252">
                  <c:v>743</c:v>
                </c:pt>
                <c:pt idx="253">
                  <c:v>742</c:v>
                </c:pt>
                <c:pt idx="254">
                  <c:v>743</c:v>
                </c:pt>
                <c:pt idx="255">
                  <c:v>743</c:v>
                </c:pt>
                <c:pt idx="256">
                  <c:v>744</c:v>
                </c:pt>
                <c:pt idx="257">
                  <c:v>745</c:v>
                </c:pt>
                <c:pt idx="258">
                  <c:v>743</c:v>
                </c:pt>
                <c:pt idx="259">
                  <c:v>742</c:v>
                </c:pt>
                <c:pt idx="260">
                  <c:v>742</c:v>
                </c:pt>
                <c:pt idx="261">
                  <c:v>743</c:v>
                </c:pt>
                <c:pt idx="262">
                  <c:v>746</c:v>
                </c:pt>
                <c:pt idx="263">
                  <c:v>747</c:v>
                </c:pt>
                <c:pt idx="264">
                  <c:v>748</c:v>
                </c:pt>
                <c:pt idx="265">
                  <c:v>747</c:v>
                </c:pt>
                <c:pt idx="266">
                  <c:v>773</c:v>
                </c:pt>
                <c:pt idx="267">
                  <c:v>776</c:v>
                </c:pt>
                <c:pt idx="268">
                  <c:v>778</c:v>
                </c:pt>
                <c:pt idx="269">
                  <c:v>779</c:v>
                </c:pt>
                <c:pt idx="270">
                  <c:v>780</c:v>
                </c:pt>
                <c:pt idx="271">
                  <c:v>780</c:v>
                </c:pt>
                <c:pt idx="272">
                  <c:v>780</c:v>
                </c:pt>
                <c:pt idx="273">
                  <c:v>781</c:v>
                </c:pt>
                <c:pt idx="274">
                  <c:v>781</c:v>
                </c:pt>
                <c:pt idx="275">
                  <c:v>781</c:v>
                </c:pt>
                <c:pt idx="276">
                  <c:v>781</c:v>
                </c:pt>
                <c:pt idx="277">
                  <c:v>782</c:v>
                </c:pt>
                <c:pt idx="278">
                  <c:v>782</c:v>
                </c:pt>
                <c:pt idx="279">
                  <c:v>783</c:v>
                </c:pt>
                <c:pt idx="280">
                  <c:v>783</c:v>
                </c:pt>
                <c:pt idx="281">
                  <c:v>784</c:v>
                </c:pt>
                <c:pt idx="282">
                  <c:v>785</c:v>
                </c:pt>
                <c:pt idx="283">
                  <c:v>787</c:v>
                </c:pt>
                <c:pt idx="284">
                  <c:v>788</c:v>
                </c:pt>
                <c:pt idx="285">
                  <c:v>791</c:v>
                </c:pt>
                <c:pt idx="286">
                  <c:v>793</c:v>
                </c:pt>
                <c:pt idx="287">
                  <c:v>796</c:v>
                </c:pt>
                <c:pt idx="288">
                  <c:v>798</c:v>
                </c:pt>
                <c:pt idx="289">
                  <c:v>802</c:v>
                </c:pt>
                <c:pt idx="290">
                  <c:v>804</c:v>
                </c:pt>
                <c:pt idx="291">
                  <c:v>806</c:v>
                </c:pt>
                <c:pt idx="292">
                  <c:v>806</c:v>
                </c:pt>
                <c:pt idx="293">
                  <c:v>806</c:v>
                </c:pt>
                <c:pt idx="294">
                  <c:v>806</c:v>
                </c:pt>
                <c:pt idx="295">
                  <c:v>805</c:v>
                </c:pt>
                <c:pt idx="296">
                  <c:v>805</c:v>
                </c:pt>
                <c:pt idx="297">
                  <c:v>805</c:v>
                </c:pt>
                <c:pt idx="298">
                  <c:v>805</c:v>
                </c:pt>
                <c:pt idx="299">
                  <c:v>805</c:v>
                </c:pt>
                <c:pt idx="300">
                  <c:v>805</c:v>
                </c:pt>
                <c:pt idx="301">
                  <c:v>806</c:v>
                </c:pt>
                <c:pt idx="302">
                  <c:v>806</c:v>
                </c:pt>
                <c:pt idx="303">
                  <c:v>806</c:v>
                </c:pt>
                <c:pt idx="304">
                  <c:v>807</c:v>
                </c:pt>
                <c:pt idx="305">
                  <c:v>807</c:v>
                </c:pt>
                <c:pt idx="306">
                  <c:v>809</c:v>
                </c:pt>
                <c:pt idx="307">
                  <c:v>811</c:v>
                </c:pt>
                <c:pt idx="308">
                  <c:v>812</c:v>
                </c:pt>
                <c:pt idx="309">
                  <c:v>814</c:v>
                </c:pt>
                <c:pt idx="310">
                  <c:v>817</c:v>
                </c:pt>
                <c:pt idx="311">
                  <c:v>819</c:v>
                </c:pt>
                <c:pt idx="312">
                  <c:v>822</c:v>
                </c:pt>
                <c:pt idx="313">
                  <c:v>825</c:v>
                </c:pt>
                <c:pt idx="314">
                  <c:v>827</c:v>
                </c:pt>
                <c:pt idx="315">
                  <c:v>827</c:v>
                </c:pt>
                <c:pt idx="316">
                  <c:v>827</c:v>
                </c:pt>
                <c:pt idx="317">
                  <c:v>826</c:v>
                </c:pt>
                <c:pt idx="318">
                  <c:v>826</c:v>
                </c:pt>
                <c:pt idx="319">
                  <c:v>824</c:v>
                </c:pt>
                <c:pt idx="320">
                  <c:v>824</c:v>
                </c:pt>
                <c:pt idx="321">
                  <c:v>824</c:v>
                </c:pt>
                <c:pt idx="322">
                  <c:v>824</c:v>
                </c:pt>
                <c:pt idx="323">
                  <c:v>824</c:v>
                </c:pt>
                <c:pt idx="324">
                  <c:v>824</c:v>
                </c:pt>
                <c:pt idx="325">
                  <c:v>823</c:v>
                </c:pt>
                <c:pt idx="326">
                  <c:v>823</c:v>
                </c:pt>
                <c:pt idx="327">
                  <c:v>823</c:v>
                </c:pt>
                <c:pt idx="328">
                  <c:v>823</c:v>
                </c:pt>
                <c:pt idx="329">
                  <c:v>822</c:v>
                </c:pt>
                <c:pt idx="330">
                  <c:v>822</c:v>
                </c:pt>
                <c:pt idx="331">
                  <c:v>824</c:v>
                </c:pt>
                <c:pt idx="332">
                  <c:v>825</c:v>
                </c:pt>
                <c:pt idx="333">
                  <c:v>828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26CA-CC4B-9585-F5603D37D1E1}"/>
            </c:ext>
          </c:extLst>
        </c:ser>
        <c:ser>
          <c:idx val="1"/>
          <c:order val="2"/>
          <c:tx>
            <c:v>3</c:v>
          </c:tx>
          <c:spPr>
            <a:ln>
              <a:solidFill>
                <a:srgbClr val="C90424"/>
              </a:solidFill>
            </a:ln>
          </c:spPr>
          <c:marker>
            <c:symbol val="none"/>
          </c:marker>
          <c:xVal>
            <c:numRef>
              <c:f>'03'!$C$20:$C$353</c:f>
              <c:numCache>
                <c:formatCode>General</c:formatCode>
                <c:ptCount val="33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</c:numCache>
            </c:numRef>
          </c:xVal>
          <c:yVal>
            <c:numRef>
              <c:f>'03'!$D$20:$D$353</c:f>
              <c:numCache>
                <c:formatCode>General</c:formatCode>
                <c:ptCount val="334"/>
                <c:pt idx="0">
                  <c:v>0</c:v>
                </c:pt>
                <c:pt idx="1">
                  <c:v>56</c:v>
                </c:pt>
                <c:pt idx="2">
                  <c:v>82</c:v>
                </c:pt>
                <c:pt idx="3">
                  <c:v>101</c:v>
                </c:pt>
                <c:pt idx="4">
                  <c:v>117</c:v>
                </c:pt>
                <c:pt idx="5">
                  <c:v>130</c:v>
                </c:pt>
                <c:pt idx="6">
                  <c:v>141</c:v>
                </c:pt>
                <c:pt idx="7">
                  <c:v>151</c:v>
                </c:pt>
                <c:pt idx="8">
                  <c:v>159</c:v>
                </c:pt>
                <c:pt idx="9">
                  <c:v>166</c:v>
                </c:pt>
                <c:pt idx="10">
                  <c:v>173</c:v>
                </c:pt>
                <c:pt idx="11">
                  <c:v>179</c:v>
                </c:pt>
                <c:pt idx="12">
                  <c:v>184</c:v>
                </c:pt>
                <c:pt idx="13">
                  <c:v>189</c:v>
                </c:pt>
                <c:pt idx="14">
                  <c:v>195</c:v>
                </c:pt>
                <c:pt idx="15">
                  <c:v>199</c:v>
                </c:pt>
                <c:pt idx="16">
                  <c:v>204</c:v>
                </c:pt>
                <c:pt idx="17">
                  <c:v>210</c:v>
                </c:pt>
                <c:pt idx="18">
                  <c:v>216</c:v>
                </c:pt>
                <c:pt idx="19">
                  <c:v>220</c:v>
                </c:pt>
                <c:pt idx="20">
                  <c:v>226</c:v>
                </c:pt>
                <c:pt idx="21">
                  <c:v>230</c:v>
                </c:pt>
                <c:pt idx="22">
                  <c:v>224</c:v>
                </c:pt>
                <c:pt idx="23">
                  <c:v>209</c:v>
                </c:pt>
                <c:pt idx="24">
                  <c:v>243</c:v>
                </c:pt>
                <c:pt idx="25">
                  <c:v>253</c:v>
                </c:pt>
                <c:pt idx="26">
                  <c:v>261</c:v>
                </c:pt>
                <c:pt idx="27">
                  <c:v>267</c:v>
                </c:pt>
                <c:pt idx="28">
                  <c:v>273</c:v>
                </c:pt>
                <c:pt idx="29">
                  <c:v>278</c:v>
                </c:pt>
                <c:pt idx="30">
                  <c:v>283</c:v>
                </c:pt>
                <c:pt idx="31">
                  <c:v>287</c:v>
                </c:pt>
                <c:pt idx="32">
                  <c:v>291</c:v>
                </c:pt>
                <c:pt idx="33">
                  <c:v>295</c:v>
                </c:pt>
                <c:pt idx="34">
                  <c:v>299</c:v>
                </c:pt>
                <c:pt idx="35">
                  <c:v>302</c:v>
                </c:pt>
                <c:pt idx="36">
                  <c:v>305</c:v>
                </c:pt>
                <c:pt idx="37">
                  <c:v>308</c:v>
                </c:pt>
                <c:pt idx="38">
                  <c:v>312</c:v>
                </c:pt>
                <c:pt idx="39">
                  <c:v>315</c:v>
                </c:pt>
                <c:pt idx="40">
                  <c:v>318</c:v>
                </c:pt>
                <c:pt idx="41">
                  <c:v>321</c:v>
                </c:pt>
                <c:pt idx="42">
                  <c:v>320</c:v>
                </c:pt>
                <c:pt idx="43">
                  <c:v>325</c:v>
                </c:pt>
                <c:pt idx="44">
                  <c:v>337</c:v>
                </c:pt>
                <c:pt idx="45">
                  <c:v>348</c:v>
                </c:pt>
                <c:pt idx="46">
                  <c:v>358</c:v>
                </c:pt>
                <c:pt idx="47">
                  <c:v>367</c:v>
                </c:pt>
                <c:pt idx="48">
                  <c:v>371</c:v>
                </c:pt>
                <c:pt idx="49">
                  <c:v>369</c:v>
                </c:pt>
                <c:pt idx="50">
                  <c:v>380</c:v>
                </c:pt>
                <c:pt idx="51">
                  <c:v>387</c:v>
                </c:pt>
                <c:pt idx="52">
                  <c:v>394</c:v>
                </c:pt>
                <c:pt idx="53">
                  <c:v>399</c:v>
                </c:pt>
                <c:pt idx="54">
                  <c:v>404</c:v>
                </c:pt>
                <c:pt idx="55">
                  <c:v>409</c:v>
                </c:pt>
                <c:pt idx="56">
                  <c:v>413</c:v>
                </c:pt>
                <c:pt idx="57">
                  <c:v>418</c:v>
                </c:pt>
                <c:pt idx="58">
                  <c:v>421</c:v>
                </c:pt>
                <c:pt idx="59">
                  <c:v>425</c:v>
                </c:pt>
                <c:pt idx="60">
                  <c:v>428</c:v>
                </c:pt>
                <c:pt idx="61">
                  <c:v>431</c:v>
                </c:pt>
                <c:pt idx="62">
                  <c:v>434</c:v>
                </c:pt>
                <c:pt idx="63">
                  <c:v>437</c:v>
                </c:pt>
                <c:pt idx="64">
                  <c:v>435</c:v>
                </c:pt>
                <c:pt idx="65">
                  <c:v>440</c:v>
                </c:pt>
                <c:pt idx="66">
                  <c:v>444</c:v>
                </c:pt>
                <c:pt idx="67">
                  <c:v>449</c:v>
                </c:pt>
                <c:pt idx="68">
                  <c:v>454</c:v>
                </c:pt>
                <c:pt idx="69">
                  <c:v>459</c:v>
                </c:pt>
                <c:pt idx="70">
                  <c:v>463</c:v>
                </c:pt>
                <c:pt idx="71">
                  <c:v>468</c:v>
                </c:pt>
                <c:pt idx="72">
                  <c:v>475</c:v>
                </c:pt>
                <c:pt idx="73">
                  <c:v>480</c:v>
                </c:pt>
                <c:pt idx="74">
                  <c:v>485</c:v>
                </c:pt>
                <c:pt idx="75">
                  <c:v>488</c:v>
                </c:pt>
                <c:pt idx="76">
                  <c:v>490</c:v>
                </c:pt>
                <c:pt idx="77">
                  <c:v>493</c:v>
                </c:pt>
                <c:pt idx="78">
                  <c:v>494</c:v>
                </c:pt>
                <c:pt idx="79">
                  <c:v>496</c:v>
                </c:pt>
                <c:pt idx="80">
                  <c:v>498</c:v>
                </c:pt>
                <c:pt idx="81">
                  <c:v>499</c:v>
                </c:pt>
                <c:pt idx="82">
                  <c:v>501</c:v>
                </c:pt>
                <c:pt idx="83">
                  <c:v>503</c:v>
                </c:pt>
                <c:pt idx="84">
                  <c:v>505</c:v>
                </c:pt>
                <c:pt idx="85">
                  <c:v>506</c:v>
                </c:pt>
                <c:pt idx="86">
                  <c:v>508</c:v>
                </c:pt>
                <c:pt idx="87">
                  <c:v>510</c:v>
                </c:pt>
                <c:pt idx="88">
                  <c:v>512</c:v>
                </c:pt>
                <c:pt idx="89">
                  <c:v>514</c:v>
                </c:pt>
                <c:pt idx="90">
                  <c:v>517</c:v>
                </c:pt>
                <c:pt idx="91">
                  <c:v>520</c:v>
                </c:pt>
                <c:pt idx="92">
                  <c:v>514</c:v>
                </c:pt>
                <c:pt idx="93">
                  <c:v>519</c:v>
                </c:pt>
                <c:pt idx="94">
                  <c:v>524</c:v>
                </c:pt>
                <c:pt idx="95">
                  <c:v>528</c:v>
                </c:pt>
                <c:pt idx="96">
                  <c:v>535</c:v>
                </c:pt>
                <c:pt idx="97">
                  <c:v>540</c:v>
                </c:pt>
                <c:pt idx="98">
                  <c:v>545</c:v>
                </c:pt>
                <c:pt idx="99">
                  <c:v>549</c:v>
                </c:pt>
                <c:pt idx="100">
                  <c:v>552</c:v>
                </c:pt>
                <c:pt idx="101">
                  <c:v>556</c:v>
                </c:pt>
                <c:pt idx="102">
                  <c:v>559</c:v>
                </c:pt>
                <c:pt idx="103">
                  <c:v>562</c:v>
                </c:pt>
                <c:pt idx="104">
                  <c:v>565</c:v>
                </c:pt>
                <c:pt idx="105">
                  <c:v>567</c:v>
                </c:pt>
                <c:pt idx="106">
                  <c:v>570</c:v>
                </c:pt>
                <c:pt idx="107">
                  <c:v>571</c:v>
                </c:pt>
                <c:pt idx="108">
                  <c:v>573</c:v>
                </c:pt>
                <c:pt idx="109">
                  <c:v>574</c:v>
                </c:pt>
                <c:pt idx="110">
                  <c:v>576</c:v>
                </c:pt>
                <c:pt idx="111">
                  <c:v>577</c:v>
                </c:pt>
                <c:pt idx="112">
                  <c:v>579</c:v>
                </c:pt>
                <c:pt idx="113">
                  <c:v>580</c:v>
                </c:pt>
                <c:pt idx="114">
                  <c:v>582</c:v>
                </c:pt>
                <c:pt idx="115">
                  <c:v>585</c:v>
                </c:pt>
                <c:pt idx="116">
                  <c:v>588</c:v>
                </c:pt>
                <c:pt idx="117">
                  <c:v>591</c:v>
                </c:pt>
                <c:pt idx="118">
                  <c:v>594</c:v>
                </c:pt>
                <c:pt idx="119">
                  <c:v>597</c:v>
                </c:pt>
                <c:pt idx="120">
                  <c:v>601</c:v>
                </c:pt>
                <c:pt idx="121">
                  <c:v>605</c:v>
                </c:pt>
                <c:pt idx="122">
                  <c:v>607</c:v>
                </c:pt>
                <c:pt idx="123">
                  <c:v>609</c:v>
                </c:pt>
                <c:pt idx="124">
                  <c:v>611</c:v>
                </c:pt>
                <c:pt idx="125">
                  <c:v>611</c:v>
                </c:pt>
                <c:pt idx="126">
                  <c:v>612</c:v>
                </c:pt>
                <c:pt idx="127">
                  <c:v>613</c:v>
                </c:pt>
                <c:pt idx="128">
                  <c:v>614</c:v>
                </c:pt>
                <c:pt idx="129">
                  <c:v>615</c:v>
                </c:pt>
                <c:pt idx="130">
                  <c:v>616</c:v>
                </c:pt>
                <c:pt idx="131">
                  <c:v>617</c:v>
                </c:pt>
                <c:pt idx="132">
                  <c:v>618</c:v>
                </c:pt>
                <c:pt idx="133">
                  <c:v>619</c:v>
                </c:pt>
                <c:pt idx="134">
                  <c:v>620</c:v>
                </c:pt>
                <c:pt idx="135">
                  <c:v>622</c:v>
                </c:pt>
                <c:pt idx="136">
                  <c:v>623</c:v>
                </c:pt>
                <c:pt idx="137">
                  <c:v>624</c:v>
                </c:pt>
                <c:pt idx="138">
                  <c:v>626</c:v>
                </c:pt>
                <c:pt idx="139">
                  <c:v>628</c:v>
                </c:pt>
                <c:pt idx="140">
                  <c:v>630</c:v>
                </c:pt>
                <c:pt idx="141">
                  <c:v>634</c:v>
                </c:pt>
                <c:pt idx="142">
                  <c:v>637</c:v>
                </c:pt>
                <c:pt idx="143">
                  <c:v>641</c:v>
                </c:pt>
                <c:pt idx="144">
                  <c:v>646</c:v>
                </c:pt>
                <c:pt idx="145">
                  <c:v>651</c:v>
                </c:pt>
                <c:pt idx="146">
                  <c:v>654</c:v>
                </c:pt>
                <c:pt idx="147">
                  <c:v>656</c:v>
                </c:pt>
                <c:pt idx="148">
                  <c:v>657</c:v>
                </c:pt>
                <c:pt idx="149">
                  <c:v>659</c:v>
                </c:pt>
                <c:pt idx="150">
                  <c:v>659</c:v>
                </c:pt>
                <c:pt idx="151">
                  <c:v>660</c:v>
                </c:pt>
                <c:pt idx="152">
                  <c:v>661</c:v>
                </c:pt>
                <c:pt idx="153">
                  <c:v>662</c:v>
                </c:pt>
                <c:pt idx="154">
                  <c:v>663</c:v>
                </c:pt>
                <c:pt idx="155">
                  <c:v>664</c:v>
                </c:pt>
                <c:pt idx="156">
                  <c:v>665</c:v>
                </c:pt>
                <c:pt idx="157">
                  <c:v>667</c:v>
                </c:pt>
                <c:pt idx="158">
                  <c:v>668</c:v>
                </c:pt>
                <c:pt idx="159">
                  <c:v>668</c:v>
                </c:pt>
                <c:pt idx="160">
                  <c:v>669</c:v>
                </c:pt>
                <c:pt idx="161">
                  <c:v>671</c:v>
                </c:pt>
                <c:pt idx="162">
                  <c:v>673</c:v>
                </c:pt>
                <c:pt idx="163">
                  <c:v>676</c:v>
                </c:pt>
                <c:pt idx="164">
                  <c:v>678</c:v>
                </c:pt>
                <c:pt idx="165">
                  <c:v>681</c:v>
                </c:pt>
                <c:pt idx="166">
                  <c:v>695</c:v>
                </c:pt>
                <c:pt idx="167">
                  <c:v>699</c:v>
                </c:pt>
                <c:pt idx="168">
                  <c:v>702</c:v>
                </c:pt>
                <c:pt idx="169">
                  <c:v>705</c:v>
                </c:pt>
                <c:pt idx="170">
                  <c:v>707</c:v>
                </c:pt>
                <c:pt idx="171">
                  <c:v>709</c:v>
                </c:pt>
                <c:pt idx="172">
                  <c:v>710</c:v>
                </c:pt>
                <c:pt idx="173">
                  <c:v>710</c:v>
                </c:pt>
                <c:pt idx="174">
                  <c:v>710</c:v>
                </c:pt>
                <c:pt idx="175">
                  <c:v>711</c:v>
                </c:pt>
                <c:pt idx="176">
                  <c:v>711</c:v>
                </c:pt>
                <c:pt idx="177">
                  <c:v>712</c:v>
                </c:pt>
                <c:pt idx="178">
                  <c:v>713</c:v>
                </c:pt>
                <c:pt idx="179">
                  <c:v>713</c:v>
                </c:pt>
                <c:pt idx="180">
                  <c:v>714</c:v>
                </c:pt>
                <c:pt idx="181">
                  <c:v>715</c:v>
                </c:pt>
                <c:pt idx="182">
                  <c:v>715</c:v>
                </c:pt>
                <c:pt idx="183">
                  <c:v>716</c:v>
                </c:pt>
                <c:pt idx="184">
                  <c:v>718</c:v>
                </c:pt>
                <c:pt idx="185">
                  <c:v>719</c:v>
                </c:pt>
                <c:pt idx="186">
                  <c:v>721</c:v>
                </c:pt>
                <c:pt idx="187">
                  <c:v>722</c:v>
                </c:pt>
                <c:pt idx="188">
                  <c:v>725</c:v>
                </c:pt>
                <c:pt idx="189">
                  <c:v>727</c:v>
                </c:pt>
                <c:pt idx="190">
                  <c:v>729</c:v>
                </c:pt>
                <c:pt idx="191">
                  <c:v>732</c:v>
                </c:pt>
                <c:pt idx="192">
                  <c:v>735</c:v>
                </c:pt>
                <c:pt idx="193">
                  <c:v>737</c:v>
                </c:pt>
                <c:pt idx="194">
                  <c:v>739</c:v>
                </c:pt>
                <c:pt idx="195">
                  <c:v>740</c:v>
                </c:pt>
                <c:pt idx="196">
                  <c:v>740</c:v>
                </c:pt>
                <c:pt idx="197">
                  <c:v>740</c:v>
                </c:pt>
                <c:pt idx="198">
                  <c:v>740</c:v>
                </c:pt>
                <c:pt idx="199">
                  <c:v>741</c:v>
                </c:pt>
                <c:pt idx="200">
                  <c:v>741</c:v>
                </c:pt>
                <c:pt idx="201">
                  <c:v>741</c:v>
                </c:pt>
                <c:pt idx="202">
                  <c:v>742</c:v>
                </c:pt>
                <c:pt idx="203">
                  <c:v>743</c:v>
                </c:pt>
                <c:pt idx="204">
                  <c:v>743</c:v>
                </c:pt>
                <c:pt idx="205">
                  <c:v>744</c:v>
                </c:pt>
                <c:pt idx="206">
                  <c:v>745</c:v>
                </c:pt>
                <c:pt idx="207">
                  <c:v>745</c:v>
                </c:pt>
                <c:pt idx="208">
                  <c:v>746</c:v>
                </c:pt>
                <c:pt idx="209">
                  <c:v>747</c:v>
                </c:pt>
                <c:pt idx="210">
                  <c:v>749</c:v>
                </c:pt>
                <c:pt idx="211">
                  <c:v>750</c:v>
                </c:pt>
                <c:pt idx="212">
                  <c:v>752</c:v>
                </c:pt>
                <c:pt idx="213">
                  <c:v>754</c:v>
                </c:pt>
                <c:pt idx="214">
                  <c:v>756</c:v>
                </c:pt>
                <c:pt idx="215">
                  <c:v>757</c:v>
                </c:pt>
                <c:pt idx="216">
                  <c:v>759</c:v>
                </c:pt>
                <c:pt idx="217">
                  <c:v>761</c:v>
                </c:pt>
                <c:pt idx="218">
                  <c:v>763</c:v>
                </c:pt>
                <c:pt idx="219">
                  <c:v>765</c:v>
                </c:pt>
                <c:pt idx="220">
                  <c:v>767</c:v>
                </c:pt>
                <c:pt idx="221">
                  <c:v>768</c:v>
                </c:pt>
                <c:pt idx="222">
                  <c:v>769</c:v>
                </c:pt>
                <c:pt idx="223">
                  <c:v>770</c:v>
                </c:pt>
                <c:pt idx="224">
                  <c:v>771</c:v>
                </c:pt>
                <c:pt idx="225">
                  <c:v>773</c:v>
                </c:pt>
                <c:pt idx="226">
                  <c:v>773</c:v>
                </c:pt>
                <c:pt idx="227">
                  <c:v>774</c:v>
                </c:pt>
                <c:pt idx="228">
                  <c:v>775</c:v>
                </c:pt>
                <c:pt idx="229">
                  <c:v>776</c:v>
                </c:pt>
                <c:pt idx="230">
                  <c:v>777</c:v>
                </c:pt>
                <c:pt idx="231">
                  <c:v>778</c:v>
                </c:pt>
                <c:pt idx="232">
                  <c:v>779</c:v>
                </c:pt>
                <c:pt idx="233">
                  <c:v>780</c:v>
                </c:pt>
                <c:pt idx="234">
                  <c:v>781</c:v>
                </c:pt>
                <c:pt idx="235">
                  <c:v>785</c:v>
                </c:pt>
                <c:pt idx="236">
                  <c:v>790</c:v>
                </c:pt>
                <c:pt idx="237">
                  <c:v>795</c:v>
                </c:pt>
                <c:pt idx="238">
                  <c:v>799</c:v>
                </c:pt>
                <c:pt idx="239">
                  <c:v>803</c:v>
                </c:pt>
                <c:pt idx="240">
                  <c:v>806</c:v>
                </c:pt>
                <c:pt idx="241">
                  <c:v>811</c:v>
                </c:pt>
                <c:pt idx="242">
                  <c:v>813</c:v>
                </c:pt>
                <c:pt idx="243">
                  <c:v>813</c:v>
                </c:pt>
                <c:pt idx="244">
                  <c:v>814</c:v>
                </c:pt>
                <c:pt idx="245">
                  <c:v>815</c:v>
                </c:pt>
                <c:pt idx="246">
                  <c:v>815</c:v>
                </c:pt>
                <c:pt idx="247">
                  <c:v>815</c:v>
                </c:pt>
                <c:pt idx="248">
                  <c:v>815</c:v>
                </c:pt>
                <c:pt idx="249">
                  <c:v>817</c:v>
                </c:pt>
                <c:pt idx="250">
                  <c:v>817</c:v>
                </c:pt>
                <c:pt idx="251">
                  <c:v>818</c:v>
                </c:pt>
                <c:pt idx="252">
                  <c:v>818</c:v>
                </c:pt>
                <c:pt idx="253">
                  <c:v>819</c:v>
                </c:pt>
                <c:pt idx="254">
                  <c:v>820</c:v>
                </c:pt>
                <c:pt idx="255">
                  <c:v>820</c:v>
                </c:pt>
                <c:pt idx="256">
                  <c:v>821</c:v>
                </c:pt>
                <c:pt idx="257">
                  <c:v>823</c:v>
                </c:pt>
                <c:pt idx="258">
                  <c:v>822</c:v>
                </c:pt>
                <c:pt idx="259">
                  <c:v>821</c:v>
                </c:pt>
                <c:pt idx="260">
                  <c:v>821</c:v>
                </c:pt>
                <c:pt idx="261">
                  <c:v>823</c:v>
                </c:pt>
                <c:pt idx="262">
                  <c:v>825</c:v>
                </c:pt>
                <c:pt idx="263">
                  <c:v>827</c:v>
                </c:pt>
                <c:pt idx="264">
                  <c:v>829</c:v>
                </c:pt>
                <c:pt idx="265">
                  <c:v>828</c:v>
                </c:pt>
                <c:pt idx="266">
                  <c:v>854</c:v>
                </c:pt>
                <c:pt idx="267">
                  <c:v>857</c:v>
                </c:pt>
                <c:pt idx="268">
                  <c:v>858</c:v>
                </c:pt>
                <c:pt idx="269">
                  <c:v>859</c:v>
                </c:pt>
                <c:pt idx="270">
                  <c:v>859</c:v>
                </c:pt>
                <c:pt idx="271">
                  <c:v>860</c:v>
                </c:pt>
                <c:pt idx="272">
                  <c:v>861</c:v>
                </c:pt>
                <c:pt idx="273">
                  <c:v>861</c:v>
                </c:pt>
                <c:pt idx="274">
                  <c:v>862</c:v>
                </c:pt>
                <c:pt idx="275">
                  <c:v>862</c:v>
                </c:pt>
                <c:pt idx="276">
                  <c:v>862</c:v>
                </c:pt>
                <c:pt idx="277">
                  <c:v>863</c:v>
                </c:pt>
                <c:pt idx="278">
                  <c:v>863</c:v>
                </c:pt>
                <c:pt idx="279">
                  <c:v>864</c:v>
                </c:pt>
                <c:pt idx="280">
                  <c:v>865</c:v>
                </c:pt>
                <c:pt idx="281">
                  <c:v>865</c:v>
                </c:pt>
                <c:pt idx="282">
                  <c:v>867</c:v>
                </c:pt>
                <c:pt idx="283">
                  <c:v>868</c:v>
                </c:pt>
                <c:pt idx="284">
                  <c:v>870</c:v>
                </c:pt>
                <c:pt idx="285">
                  <c:v>873</c:v>
                </c:pt>
                <c:pt idx="286">
                  <c:v>874</c:v>
                </c:pt>
                <c:pt idx="287">
                  <c:v>877</c:v>
                </c:pt>
                <c:pt idx="288">
                  <c:v>880</c:v>
                </c:pt>
                <c:pt idx="289">
                  <c:v>884</c:v>
                </c:pt>
                <c:pt idx="290">
                  <c:v>885</c:v>
                </c:pt>
                <c:pt idx="291">
                  <c:v>887</c:v>
                </c:pt>
                <c:pt idx="292">
                  <c:v>887</c:v>
                </c:pt>
                <c:pt idx="293">
                  <c:v>888</c:v>
                </c:pt>
                <c:pt idx="294">
                  <c:v>888</c:v>
                </c:pt>
                <c:pt idx="295">
                  <c:v>888</c:v>
                </c:pt>
                <c:pt idx="296">
                  <c:v>888</c:v>
                </c:pt>
                <c:pt idx="297">
                  <c:v>888</c:v>
                </c:pt>
                <c:pt idx="298">
                  <c:v>888</c:v>
                </c:pt>
                <c:pt idx="299">
                  <c:v>889</c:v>
                </c:pt>
                <c:pt idx="300">
                  <c:v>889</c:v>
                </c:pt>
                <c:pt idx="301">
                  <c:v>890</c:v>
                </c:pt>
                <c:pt idx="302">
                  <c:v>890</c:v>
                </c:pt>
                <c:pt idx="303">
                  <c:v>890</c:v>
                </c:pt>
                <c:pt idx="304">
                  <c:v>891</c:v>
                </c:pt>
                <c:pt idx="305">
                  <c:v>892</c:v>
                </c:pt>
                <c:pt idx="306">
                  <c:v>893</c:v>
                </c:pt>
                <c:pt idx="307">
                  <c:v>895</c:v>
                </c:pt>
                <c:pt idx="308">
                  <c:v>897</c:v>
                </c:pt>
                <c:pt idx="309">
                  <c:v>899</c:v>
                </c:pt>
                <c:pt idx="310">
                  <c:v>901</c:v>
                </c:pt>
                <c:pt idx="311">
                  <c:v>904</c:v>
                </c:pt>
                <c:pt idx="312">
                  <c:v>907</c:v>
                </c:pt>
                <c:pt idx="313">
                  <c:v>910</c:v>
                </c:pt>
                <c:pt idx="314">
                  <c:v>912</c:v>
                </c:pt>
                <c:pt idx="315">
                  <c:v>912</c:v>
                </c:pt>
                <c:pt idx="316">
                  <c:v>912</c:v>
                </c:pt>
                <c:pt idx="317">
                  <c:v>912</c:v>
                </c:pt>
                <c:pt idx="318">
                  <c:v>912</c:v>
                </c:pt>
                <c:pt idx="319">
                  <c:v>911</c:v>
                </c:pt>
                <c:pt idx="320">
                  <c:v>911</c:v>
                </c:pt>
                <c:pt idx="321">
                  <c:v>911</c:v>
                </c:pt>
                <c:pt idx="322">
                  <c:v>911</c:v>
                </c:pt>
                <c:pt idx="323">
                  <c:v>911</c:v>
                </c:pt>
                <c:pt idx="324">
                  <c:v>911</c:v>
                </c:pt>
                <c:pt idx="325">
                  <c:v>911</c:v>
                </c:pt>
                <c:pt idx="326">
                  <c:v>911</c:v>
                </c:pt>
                <c:pt idx="327">
                  <c:v>911</c:v>
                </c:pt>
                <c:pt idx="328">
                  <c:v>911</c:v>
                </c:pt>
                <c:pt idx="329">
                  <c:v>910</c:v>
                </c:pt>
                <c:pt idx="330">
                  <c:v>911</c:v>
                </c:pt>
                <c:pt idx="331">
                  <c:v>913</c:v>
                </c:pt>
                <c:pt idx="332">
                  <c:v>914</c:v>
                </c:pt>
                <c:pt idx="333">
                  <c:v>917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26CA-CC4B-9585-F5603D37D1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48110719"/>
        <c:axId val="1"/>
      </c:scatterChart>
      <c:valAx>
        <c:axId val="84811071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[h]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0" vert="horz"/>
          <a:lstStyle/>
          <a:p>
            <a:pPr>
              <a:defRPr sz="900" b="0" i="0" u="none" strike="noStrike" baseline="0">
                <a:solidFill>
                  <a:srgbClr val="333333"/>
                </a:solidFill>
                <a:latin typeface="Calibri"/>
                <a:ea typeface="Calibri"/>
                <a:cs typeface="Calibri"/>
              </a:defRPr>
            </a:pPr>
            <a:endParaRPr lang="en-US"/>
          </a:p>
        </c:txPr>
        <c:crossAx val="1"/>
        <c:crosses val="autoZero"/>
        <c:crossBetween val="midCat"/>
      </c:valAx>
      <c:valAx>
        <c:axId val="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pressure [hPa]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48110719"/>
        <c:crosses val="autoZero"/>
        <c:crossBetween val="midCat"/>
      </c:valAx>
      <c:spPr>
        <a:noFill/>
        <a:ln w="25400">
          <a:noFill/>
        </a:ln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5D87ED5-B3E6-CF43-9214-3A6C8AB1DB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EF47A4-67D6-264E-9FCB-6E8AA31B8F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848CD-F0BC-2B45-9B53-7836BB482E7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6670F5-CA84-3B42-9B6D-CE1689DC06B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575499-986B-5545-92EA-8B93B8F347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5185FB-3E43-144D-B4FB-868248C57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391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endParaRPr lang="de-DE" altLang="de-DE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endParaRPr lang="de-DE" altLang="de-DE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endParaRPr lang="de-DE" altLang="de-DE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fld id="{361DCEFA-F08F-4B06-A38B-512819994FAA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1869258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669322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926756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After 2 </a:t>
            </a:r>
            <a:r>
              <a:rPr lang="de-DE" dirty="0" err="1"/>
              <a:t>days</a:t>
            </a:r>
            <a:r>
              <a:rPr lang="de-DE" dirty="0"/>
              <a:t> </a:t>
            </a:r>
            <a:r>
              <a:rPr lang="de-DE" dirty="0" err="1"/>
              <a:t>took</a:t>
            </a:r>
            <a:r>
              <a:rPr lang="de-DE" dirty="0"/>
              <a:t> </a:t>
            </a:r>
            <a:r>
              <a:rPr lang="de-DE" dirty="0" err="1"/>
              <a:t>cellulose</a:t>
            </a:r>
            <a:r>
              <a:rPr lang="de-DE" dirty="0"/>
              <a:t> </a:t>
            </a:r>
            <a:r>
              <a:rPr lang="de-DE" dirty="0" err="1"/>
              <a:t>ones</a:t>
            </a:r>
            <a:r>
              <a:rPr lang="de-DE" dirty="0"/>
              <a:t> out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incubator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night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cancelled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</a:t>
            </a:r>
            <a:r>
              <a:rPr lang="de-DE" dirty="0" err="1"/>
              <a:t>completely</a:t>
            </a:r>
            <a:r>
              <a:rPr lang="de-DE" dirty="0"/>
              <a:t> after 5 </a:t>
            </a:r>
            <a:r>
              <a:rPr lang="de-DE" dirty="0" err="1"/>
              <a:t>days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1335842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itchFamily="2" charset="2"/>
              <a:buChar char="à"/>
            </a:pP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Usually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not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enough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in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biogas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plants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but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may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be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enough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for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the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small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amounts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we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use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in </a:t>
            </a:r>
            <a:r>
              <a:rPr lang="de-DE" altLang="de-DE" sz="1200" kern="0" dirty="0" err="1">
                <a:latin typeface="Arial" charset="0"/>
                <a:sym typeface="Wingdings" pitchFamily="2" charset="2"/>
              </a:rPr>
              <a:t>the</a:t>
            </a:r>
            <a:r>
              <a:rPr lang="de-DE" altLang="de-DE" sz="1200" kern="0" dirty="0">
                <a:latin typeface="Arial" charset="0"/>
                <a:sym typeface="Wingdings" pitchFamily="2" charset="2"/>
              </a:rPr>
              <a:t> lab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7289520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5440244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14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6606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293528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5177528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17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521211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6623497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19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64848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424825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20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920804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927711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263609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613202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24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40033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550568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25417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79773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559383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155337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de-DE" sz="1200" kern="0" dirty="0">
                <a:latin typeface="Arial" charset="0"/>
                <a:sym typeface="Wingdings" pitchFamily="2" charset="2"/>
              </a:rPr>
              <a:t> especially in beginning need to release pressure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53805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DCEFA-F08F-4B06-A38B-512819994FAA}" type="slidenum">
              <a:rPr lang="de-DE" altLang="de-DE" smtClean="0"/>
              <a:pPr/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93849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9750" y="4910138"/>
            <a:ext cx="8061325" cy="381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altLang="de-DE" noProof="0"/>
              <a:t>Titelmasterformat durch Klicken bearbeiten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39750" y="5659438"/>
            <a:ext cx="8061325" cy="279400"/>
          </a:xfrm>
        </p:spPr>
        <p:txBody>
          <a:bodyPr anchor="b">
            <a:spAutoFit/>
          </a:bodyPr>
          <a:lstStyle>
            <a:lvl1pPr marL="0" indent="0"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altLang="de-DE" noProof="0"/>
              <a:t>Formatvorlage des Untertitelmasters durch Klicken bearbeiten</a:t>
            </a:r>
          </a:p>
        </p:txBody>
      </p:sp>
      <p:pic>
        <p:nvPicPr>
          <p:cNvPr id="4105" name="Picture 9" descr="TU_Logo_lang_RGB_rot_PPT-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8552" y="539750"/>
            <a:ext cx="1962523" cy="109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81949F-AF8E-A542-A72E-0149B8A2092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552" y="2003948"/>
            <a:ext cx="1890515" cy="189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 b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 dirty="0"/>
              <a:t>Slide </a:t>
            </a:r>
            <a:fld id="{723D2266-9149-4A92-B424-3970BD53883B}" type="slidenum">
              <a:rPr lang="de-DE" altLang="de-DE"/>
              <a:pPr/>
              <a:t>‹#›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308962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86538" y="1357313"/>
            <a:ext cx="2014537" cy="4633912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39750" y="1357313"/>
            <a:ext cx="5894388" cy="4633912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 b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 dirty="0"/>
              <a:t>Slide </a:t>
            </a:r>
            <a:fld id="{2B048C87-6E4C-4269-A35F-631C062DA317}" type="slidenum">
              <a:rPr lang="de-DE" altLang="de-DE"/>
              <a:pPr/>
              <a:t>‹#›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2312608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BF9CD-A9AF-B245-B1B9-8D5C1B3CF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825579-E201-9947-9408-82CBFCE604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C5EEF-AFDB-3D4E-B43D-60A1B3A6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085F5-2369-1247-A486-F648C1BC5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5F9B9-C4A8-C245-A436-87CDCCEC5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603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6E1EC-6E0B-F84D-99C2-06B4547F3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60F0D-F7C1-E54F-9393-75AF02A1C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93FA9-85E3-6443-B76B-C76565804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A544B-7A59-364A-A7A9-1FB6063FC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D85F1-E069-4A4C-ABD6-C6CD0713C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054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6945F-B78D-8045-9EF5-197C8823C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5D04A-0866-D94D-B698-DC8406ECF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A9EAC-CC3C-124B-B989-ED41A229A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0EC7E-0D85-D242-84DA-9928B447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81F58-B0DD-A34C-938B-73083F344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2503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6922D-2D83-C44D-B0DA-D9B312BA4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D48FD-D4B3-2344-9B2B-F7D651C898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43342-7758-CB46-8C8E-42E3AB9442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FBAFB8-3087-704D-868A-F5E3AEF2A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3480E-28B9-1D43-AF3A-A10DFE9A3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591BD-DA09-D546-A30C-F3B76F2FB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5911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4A9D2-D130-D44D-889E-2586EDE74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82E72-49EF-684C-ABAE-9333EA8B5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CAD95D-22DB-E648-8BDE-2510C21281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62E9D2-4BC1-344F-ADCD-1EBF9F60CD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05C51-A34E-BE43-A982-B2A3525952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5FD8A2-CB67-FB49-B083-342D289E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BB8F36-86A7-1C49-9732-C55B85946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B72C3A-E539-9743-B801-67137BE2E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8020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4E0ED-9D1D-9D47-B1EC-423BC9CCF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FBB5ED-C912-2946-80FA-C73C7810F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76DA0-E9B1-9D46-8151-9F060D8C8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9AA910-CC47-4543-B37D-917B23B69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0736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95FFB0-DFA2-6F47-A675-DFF7B2CF2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0815E-3E43-D346-9743-74B1C9E34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441F6C-2658-EF42-BBA0-F9C5B7D8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990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E7FB6-6FB4-3A4F-A220-BC07AB650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3CAF4-09FB-6844-AF0F-B6BBA00CC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9EAE0C-65EB-D441-A731-8279A347E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7EC97-45AE-1045-90F3-0FC58E9E4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317365-9060-1C43-9DE7-47BAB31B7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E4BF8E-0E9B-7149-8891-2C0B0A7EA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809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 b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 dirty="0"/>
              <a:t>Slide </a:t>
            </a:r>
            <a:fld id="{AAF45AAB-CE7C-4546-8961-B4DB284C927A}" type="slidenum">
              <a:rPr lang="de-DE" altLang="de-DE"/>
              <a:pPr/>
              <a:t>‹#›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8802736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C7FC7-483A-1442-B944-D7F74A3B9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F7935E-E9EC-6046-8689-C181FA887F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B7684D-555D-1242-B72D-62E2788C37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46C881-3D5E-5942-B1CC-A88623AE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87A57F-2258-5A44-BD04-C7C558BEA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EA66D-0BED-8B45-8B81-5269756AB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2339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7D0C9-3AA7-9B49-BAB7-8A74AFA48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A8EE08-AEF6-1F4F-B4CC-4C87106328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5B692-5DA0-AC42-B8C4-44207AFBB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8D24D-E9F5-2C48-989B-9E7B0F7F9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D2D88-AECD-FB4E-8A11-484CCDEF9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527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4F1824-52D2-D744-B4AF-F36A9FCD84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AF7033-58AD-7849-AF88-A7B39F9679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1D713-333F-D946-9154-FE538FE63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C162F-F993-DA49-8910-78CCC93EB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334EF-5CB5-4C40-BB68-AC2D91E76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542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 b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 dirty="0"/>
              <a:t>Slide </a:t>
            </a:r>
            <a:fld id="{BD523D21-6521-4C27-BBEB-9DD99A543E31}" type="slidenum">
              <a:rPr lang="de-DE" altLang="de-DE"/>
              <a:pPr/>
              <a:t>‹#›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43024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39750" y="1924050"/>
            <a:ext cx="3954463" cy="40671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924050"/>
            <a:ext cx="3954462" cy="40671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 b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 dirty="0"/>
              <a:t>Slide </a:t>
            </a:r>
            <a:fld id="{131741B3-DA21-450E-A187-F03245B9B29D}" type="slidenum">
              <a:rPr lang="de-DE" altLang="de-DE" smtClean="0"/>
              <a:pPr/>
              <a:t>‹#›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068058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 b="0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 dirty="0"/>
              <a:t>Slide </a:t>
            </a:r>
            <a:fld id="{7575FE06-82E7-490C-BAE2-EB9BB6047323}" type="slidenum">
              <a:rPr lang="de-DE" altLang="de-DE"/>
              <a:pPr/>
              <a:t>‹#›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658039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 dirty="0"/>
              <a:t>Slide </a:t>
            </a:r>
            <a:fld id="{6C2F797B-827B-463A-AADD-151B6DADFA69}" type="slidenum">
              <a:rPr lang="de-DE" altLang="de-DE"/>
              <a:pPr/>
              <a:t>‹#›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111554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 b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 dirty="0"/>
              <a:t>Slide </a:t>
            </a:r>
            <a:fld id="{5A783086-0F16-4115-8411-962DB6F84723}" type="slidenum">
              <a:rPr lang="de-DE" altLang="de-DE"/>
              <a:pPr/>
              <a:t>‹#›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031534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 b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 dirty="0"/>
              <a:t>Slide </a:t>
            </a:r>
            <a:fld id="{6DF0CB36-181B-4F40-9907-8C8B27788C44}" type="slidenum">
              <a:rPr lang="de-DE" altLang="de-DE"/>
              <a:pPr/>
              <a:t>‹#›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75181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 b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 dirty="0"/>
              <a:t>Slide </a:t>
            </a:r>
            <a:fld id="{9998A5C0-C8FA-4963-8F62-F2D2313BD3B5}" type="slidenum">
              <a:rPr lang="de-DE" altLang="de-DE"/>
              <a:pPr/>
              <a:t>‹#›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365694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620688"/>
            <a:ext cx="8061325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altLang="de-DE"/>
              <a:t>Titel durch Klicken hinzufügen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1196752"/>
            <a:ext cx="8061325" cy="4794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Text </a:t>
            </a:r>
            <a:r>
              <a:rPr lang="de-DE" altLang="de-DE" dirty="0" err="1"/>
              <a:t>durck</a:t>
            </a:r>
            <a:r>
              <a:rPr lang="de-DE" altLang="de-DE" dirty="0"/>
              <a:t> Klicken hinzufügen</a:t>
            </a:r>
          </a:p>
          <a:p>
            <a:pPr lvl="1"/>
            <a:r>
              <a:rPr lang="de-DE" altLang="de-DE" dirty="0" err="1"/>
              <a:t>Xxx</a:t>
            </a:r>
            <a:endParaRPr lang="de-DE" altLang="de-DE" dirty="0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39750" y="6372225"/>
            <a:ext cx="6624638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1000" b="1">
                <a:solidFill>
                  <a:schemeClr val="accent1"/>
                </a:solidFill>
              </a:defRPr>
            </a:lvl1pPr>
          </a:lstStyle>
          <a:p>
            <a:endParaRPr lang="de-DE" altLang="de-DE" b="0" dirty="0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39750" y="6557963"/>
            <a:ext cx="6624638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altLang="de-DE" dirty="0"/>
              <a:t>Slide </a:t>
            </a:r>
            <a:fld id="{A234AA82-8F17-4EBB-8F45-A2E54A6EFEC5}" type="slidenum">
              <a:rPr lang="de-DE" altLang="de-DE"/>
              <a:pPr/>
              <a:t>‹#›</a:t>
            </a:fld>
            <a:endParaRPr lang="de-DE" altLang="de-DE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871E1D-AF0C-DD4E-9482-FF5C02F3A2D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694" y="6099475"/>
            <a:ext cx="654791" cy="65479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B0C5534-927E-2B44-BE5E-437A8985A8F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194" y="6121028"/>
            <a:ext cx="821761" cy="61168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</a:defRPr>
      </a:lvl2pPr>
      <a:lvl3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</a:defRPr>
      </a:lvl3pPr>
      <a:lvl4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</a:defRPr>
      </a:lvl4pPr>
      <a:lvl5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lnSpc>
          <a:spcPts val="2200"/>
        </a:lnSpc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+mn-lt"/>
          <a:ea typeface="+mn-ea"/>
          <a:cs typeface="+mn-cs"/>
        </a:defRPr>
      </a:lvl1pPr>
      <a:lvl2pPr marL="784225" indent="-244475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400">
          <a:solidFill>
            <a:srgbClr val="000000"/>
          </a:solidFill>
          <a:latin typeface="+mn-lt"/>
        </a:defRPr>
      </a:lvl2pPr>
      <a:lvl3pPr marL="1192213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896205-A43C-1C40-847D-8E16570A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623DB8-D2B5-0A40-B7C7-4DA095EBF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E3481-7590-BA48-8202-E92B2952D0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2862-E42A-004E-BA57-DBD1AD582F0A}" type="datetimeFigureOut">
              <a:rPr lang="en-US" smtClean="0"/>
              <a:t>5/18/18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B2720-C244-7348-8ECC-160E6A8F1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FC0F8-55DC-6F41-81E2-F1763C7A7C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43AED-7E4E-CD45-AE5F-7D9AF1303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937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22036" y="4173761"/>
            <a:ext cx="8496748" cy="1154162"/>
          </a:xfrm>
        </p:spPr>
        <p:txBody>
          <a:bodyPr/>
          <a:lstStyle/>
          <a:p>
            <a:r>
              <a:rPr lang="en-US" altLang="de-DE" sz="2900" dirty="0"/>
              <a:t>Concept Presentation for the Bachelor Thesis on</a:t>
            </a:r>
            <a:br>
              <a:rPr lang="en-US" altLang="de-DE" sz="2900" b="1" dirty="0"/>
            </a:br>
            <a:r>
              <a:rPr lang="en-US" altLang="de-DE" sz="3200" b="1" dirty="0"/>
              <a:t>The Biogas Potential of Sewage Sludge, Fermentation Residue, and Cow Manure</a:t>
            </a:r>
            <a:endParaRPr lang="en-US" altLang="de-DE" sz="2900" b="1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39748" y="5769839"/>
            <a:ext cx="8061325" cy="534570"/>
          </a:xfrm>
        </p:spPr>
        <p:txBody>
          <a:bodyPr/>
          <a:lstStyle/>
          <a:p>
            <a:r>
              <a:rPr lang="en-US" altLang="de-DE" dirty="0"/>
              <a:t>Alexandra Erfort</a:t>
            </a:r>
          </a:p>
          <a:p>
            <a:r>
              <a:rPr lang="en-US" altLang="de-DE" dirty="0"/>
              <a:t>Environmental Engineering BSc, TU Berlin</a:t>
            </a:r>
          </a:p>
        </p:txBody>
      </p:sp>
      <p:sp>
        <p:nvSpPr>
          <p:cNvPr id="2" name="Rechteck 1"/>
          <p:cNvSpPr/>
          <p:nvPr/>
        </p:nvSpPr>
        <p:spPr bwMode="auto">
          <a:xfrm>
            <a:off x="0" y="476672"/>
            <a:ext cx="827584" cy="3312368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DB37485F-5C16-4595-97B0-E3841F9E86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071" y="6304409"/>
            <a:ext cx="8061325" cy="252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eaLnBrk="1" fontAlgn="base" hangingPunct="1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84225" indent="-2444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11922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altLang="de-DE" kern="0" dirty="0"/>
              <a:t>17.05.2018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B21A4D-9FDA-334A-9EAE-5B2AA4AF84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9310"/>
          <a:stretch/>
        </p:blipFill>
        <p:spPr>
          <a:xfrm>
            <a:off x="824622" y="476672"/>
            <a:ext cx="4005305" cy="331236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10</a:t>
            </a:fld>
            <a:endParaRPr lang="de-DE" altLang="de-DE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980728"/>
            <a:ext cx="8061325" cy="5184576"/>
          </a:xfrm>
        </p:spPr>
        <p:txBody>
          <a:bodyPr/>
          <a:lstStyle/>
          <a:p>
            <a:r>
              <a:rPr lang="en-US" altLang="de-DE" sz="2200" u="sng" dirty="0" err="1"/>
              <a:t>Inocula</a:t>
            </a:r>
            <a:r>
              <a:rPr lang="en-US" altLang="de-DE" sz="2200" u="sng" dirty="0"/>
              <a:t>: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9DFAC24-1E26-5845-9AEE-CBDEBC46A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4. Materials and Methods</a:t>
            </a:r>
          </a:p>
        </p:txBody>
      </p:sp>
      <p:sp>
        <p:nvSpPr>
          <p:cNvPr id="13" name="Rechteck 6">
            <a:extLst>
              <a:ext uri="{FF2B5EF4-FFF2-40B4-BE49-F238E27FC236}">
                <a16:creationId xmlns:a16="http://schemas.microsoft.com/office/drawing/2014/main" id="{5757B633-9236-104C-BE5C-3D09D7C80BCC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E275AC-52BB-DB4D-8F61-96ED0F0D2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410" y="2040645"/>
            <a:ext cx="1778608" cy="1778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282848-2E60-2B42-8681-2F7BB6893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565" y="1997062"/>
            <a:ext cx="1778608" cy="17786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202428-7942-404F-920C-3C7AF4D155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34" y="2078110"/>
            <a:ext cx="1607417" cy="16074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A67183-ED5A-E443-A3C1-B9ACBF8C6712}"/>
              </a:ext>
            </a:extLst>
          </p:cNvPr>
          <p:cNvSpPr txBox="1"/>
          <p:nvPr/>
        </p:nvSpPr>
        <p:spPr>
          <a:xfrm>
            <a:off x="3277974" y="1482424"/>
            <a:ext cx="2571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de-DE" sz="2000" b="1" dirty="0"/>
              <a:t>Cow manure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8DE350-2F7B-E44D-94FE-12F4323DB845}"/>
              </a:ext>
            </a:extLst>
          </p:cNvPr>
          <p:cNvSpPr txBox="1"/>
          <p:nvPr/>
        </p:nvSpPr>
        <p:spPr>
          <a:xfrm>
            <a:off x="467868" y="1482424"/>
            <a:ext cx="2860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de-DE" sz="2000" b="1" dirty="0"/>
              <a:t>Sewage sludge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97399F-AB38-524C-BD9D-5DA9F59A4DFE}"/>
              </a:ext>
            </a:extLst>
          </p:cNvPr>
          <p:cNvSpPr txBox="1"/>
          <p:nvPr/>
        </p:nvSpPr>
        <p:spPr>
          <a:xfrm>
            <a:off x="5940826" y="1482424"/>
            <a:ext cx="2846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de-DE" sz="2000" b="1" dirty="0"/>
              <a:t>Fermentation residue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582FC4-5EAF-F742-B900-45B0215B7D29}"/>
              </a:ext>
            </a:extLst>
          </p:cNvPr>
          <p:cNvSpPr txBox="1"/>
          <p:nvPr/>
        </p:nvSpPr>
        <p:spPr>
          <a:xfrm>
            <a:off x="1008565" y="4365104"/>
            <a:ext cx="1502468" cy="705607"/>
          </a:xfrm>
          <a:prstGeom prst="rect">
            <a:avLst/>
          </a:prstGeom>
          <a:solidFill>
            <a:schemeClr val="accent3"/>
          </a:solidFill>
          <a:ln>
            <a:solidFill>
              <a:srgbClr val="C90424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/>
              <a:t>Fresh and stored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EFD518-879D-E44D-81E5-98FE95ABCFC5}"/>
              </a:ext>
            </a:extLst>
          </p:cNvPr>
          <p:cNvSpPr txBox="1"/>
          <p:nvPr/>
        </p:nvSpPr>
        <p:spPr>
          <a:xfrm>
            <a:off x="3723843" y="4383133"/>
            <a:ext cx="1872708" cy="707886"/>
          </a:xfrm>
          <a:prstGeom prst="rect">
            <a:avLst/>
          </a:prstGeom>
          <a:solidFill>
            <a:schemeClr val="accent3"/>
          </a:solidFill>
          <a:ln>
            <a:solidFill>
              <a:srgbClr val="C90424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/>
              <a:t>Screened and unscreened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73770C-59F6-B24F-B76B-776010646509}"/>
              </a:ext>
            </a:extLst>
          </p:cNvPr>
          <p:cNvSpPr txBox="1"/>
          <p:nvPr/>
        </p:nvSpPr>
        <p:spPr>
          <a:xfrm>
            <a:off x="6672976" y="4383133"/>
            <a:ext cx="1725931" cy="707886"/>
          </a:xfrm>
          <a:prstGeom prst="rect">
            <a:avLst/>
          </a:prstGeom>
          <a:solidFill>
            <a:schemeClr val="accent3"/>
          </a:solidFill>
          <a:ln>
            <a:solidFill>
              <a:srgbClr val="C90424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/>
              <a:t>Stirred and unstirred</a:t>
            </a:r>
          </a:p>
        </p:txBody>
      </p:sp>
    </p:spTree>
    <p:extLst>
      <p:ext uri="{BB962C8B-B14F-4D97-AF65-F5344CB8AC3E}">
        <p14:creationId xmlns:p14="http://schemas.microsoft.com/office/powerpoint/2010/main" val="915970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11</a:t>
            </a:fld>
            <a:endParaRPr lang="de-DE" altLang="de-DE" dirty="0"/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539751" y="980728"/>
            <a:ext cx="8061324" cy="5010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84225" indent="-2444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11922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de-DE" sz="2000" kern="0" dirty="0">
              <a:latin typeface="Arial" charset="0"/>
            </a:endParaRPr>
          </a:p>
        </p:txBody>
      </p:sp>
      <p:sp>
        <p:nvSpPr>
          <p:cNvPr id="18" name="Rechteck 6">
            <a:extLst>
              <a:ext uri="{FF2B5EF4-FFF2-40B4-BE49-F238E27FC236}">
                <a16:creationId xmlns:a16="http://schemas.microsoft.com/office/drawing/2014/main" id="{8B33471D-7B6D-4C47-86B4-C5A5C617577A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F7EE50BF-76C5-C648-96BC-E857C0FD38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4. Materials and Methods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CDEA5FC-6DA4-4C47-93E9-499C0A7B15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250554"/>
              </p:ext>
            </p:extLst>
          </p:nvPr>
        </p:nvGraphicFramePr>
        <p:xfrm>
          <a:off x="1107330" y="980728"/>
          <a:ext cx="6912768" cy="5344925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2726630957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2882896422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459935121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929297594"/>
                    </a:ext>
                  </a:extLst>
                </a:gridCol>
              </a:tblGrid>
              <a:tr h="494948">
                <a:tc>
                  <a:txBody>
                    <a:bodyPr/>
                    <a:lstStyle/>
                    <a:p>
                      <a:r>
                        <a:rPr lang="en-US" dirty="0"/>
                        <a:t>Experiment</a:t>
                      </a:r>
                    </a:p>
                  </a:txBody>
                  <a:tcPr>
                    <a:solidFill>
                      <a:srgbClr val="C90424"/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Inoculum</a:t>
                      </a:r>
                    </a:p>
                  </a:txBody>
                  <a:tcPr>
                    <a:solidFill>
                      <a:srgbClr val="C9042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708619"/>
                  </a:ext>
                </a:extLst>
              </a:tr>
              <a:tr h="1220419">
                <a:tc>
                  <a:txBody>
                    <a:bodyPr/>
                    <a:lstStyle/>
                    <a:p>
                      <a:r>
                        <a:rPr lang="en-US" dirty="0"/>
                        <a:t>1st</a:t>
                      </a:r>
                      <a:endParaRPr lang="en-US" baseline="30000" dirty="0"/>
                    </a:p>
                    <a:p>
                      <a:r>
                        <a:rPr lang="en-US" dirty="0"/>
                        <a:t>2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3x sewage sludge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2x sewage sludge + 1 g cellulose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1x sewage sludge + 2 g cellulose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49041"/>
                  </a:ext>
                </a:extLst>
              </a:tr>
              <a:tr h="1220419">
                <a:tc>
                  <a:txBody>
                    <a:bodyPr/>
                    <a:lstStyle/>
                    <a:p>
                      <a:r>
                        <a:rPr lang="en-US" dirty="0"/>
                        <a:t>2nd</a:t>
                      </a:r>
                    </a:p>
                    <a:p>
                      <a:r>
                        <a:rPr lang="en-US" dirty="0"/>
                        <a:t>2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3x cow manure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3x screened cow manure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1537085"/>
                  </a:ext>
                </a:extLst>
              </a:tr>
              <a:tr h="1220419">
                <a:tc>
                  <a:txBody>
                    <a:bodyPr/>
                    <a:lstStyle/>
                    <a:p>
                      <a:r>
                        <a:rPr lang="en-US" dirty="0"/>
                        <a:t>3rd</a:t>
                      </a:r>
                    </a:p>
                    <a:p>
                      <a:r>
                        <a:rPr lang="en-US" dirty="0"/>
                        <a:t>2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3x sewage sludge (4 weeks old)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326990"/>
                  </a:ext>
                </a:extLst>
              </a:tr>
              <a:tr h="854293">
                <a:tc>
                  <a:txBody>
                    <a:bodyPr/>
                    <a:lstStyle/>
                    <a:p>
                      <a:r>
                        <a:rPr lang="en-US" dirty="0"/>
                        <a:t>4th</a:t>
                      </a:r>
                    </a:p>
                    <a:p>
                      <a:r>
                        <a:rPr lang="en-US"/>
                        <a:t>3 weeks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3x fermentation residue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3x fermentation residue, unstirred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956706"/>
                  </a:ext>
                </a:extLst>
              </a:tr>
            </a:tbl>
          </a:graphicData>
        </a:graphic>
      </p:graphicFrame>
      <p:sp>
        <p:nvSpPr>
          <p:cNvPr id="3" name="Multiply 2">
            <a:extLst>
              <a:ext uri="{FF2B5EF4-FFF2-40B4-BE49-F238E27FC236}">
                <a16:creationId xmlns:a16="http://schemas.microsoft.com/office/drawing/2014/main" id="{1CA5DC13-76E7-0D40-822E-366816824A38}"/>
              </a:ext>
            </a:extLst>
          </p:cNvPr>
          <p:cNvSpPr/>
          <p:nvPr/>
        </p:nvSpPr>
        <p:spPr bwMode="auto">
          <a:xfrm>
            <a:off x="4505985" y="1268760"/>
            <a:ext cx="1368152" cy="1347973"/>
          </a:xfrm>
          <a:prstGeom prst="mathMultiply">
            <a:avLst>
              <a:gd name="adj1" fmla="val 6972"/>
            </a:avLst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Multiply 9">
            <a:extLst>
              <a:ext uri="{FF2B5EF4-FFF2-40B4-BE49-F238E27FC236}">
                <a16:creationId xmlns:a16="http://schemas.microsoft.com/office/drawing/2014/main" id="{8F00A1AC-4230-5742-BD43-DD68371E68FA}"/>
              </a:ext>
            </a:extLst>
          </p:cNvPr>
          <p:cNvSpPr/>
          <p:nvPr/>
        </p:nvSpPr>
        <p:spPr bwMode="auto">
          <a:xfrm>
            <a:off x="6263041" y="1268759"/>
            <a:ext cx="1368152" cy="1347973"/>
          </a:xfrm>
          <a:prstGeom prst="mathMultiply">
            <a:avLst>
              <a:gd name="adj1" fmla="val 6972"/>
            </a:avLst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172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12</a:t>
            </a:fld>
            <a:endParaRPr lang="de-DE" altLang="de-DE" dirty="0"/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539751" y="980728"/>
            <a:ext cx="8061324" cy="5010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84225" indent="-2444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11922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de-DE" sz="2200" u="sng" kern="0" dirty="0">
                <a:latin typeface="Arial" charset="0"/>
              </a:rPr>
              <a:t>Reasons for not-stirring: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de-DE" sz="2200" kern="0" dirty="0">
                <a:latin typeface="Arial" charset="0"/>
              </a:rPr>
              <a:t>Too much stirring might inhibit microorganisms and cause a drop of methane production [6] 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de-DE" sz="2200" kern="0" dirty="0">
                <a:latin typeface="Arial" charset="0"/>
                <a:sym typeface="Wingdings" pitchFamily="2" charset="2"/>
              </a:rPr>
              <a:t>Without active stirring, still slight mixing due to thermal convection flows and rising gas bubbles [7]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200" kern="0" dirty="0">
                <a:latin typeface="Arial" charset="0"/>
                <a:sym typeface="Wingdings" pitchFamily="2" charset="2"/>
              </a:rPr>
              <a:t>In general: short-term intensive stirring is more effective than long-term weak stirring [7]</a:t>
            </a:r>
          </a:p>
        </p:txBody>
      </p:sp>
      <p:sp>
        <p:nvSpPr>
          <p:cNvPr id="18" name="Rechteck 6">
            <a:extLst>
              <a:ext uri="{FF2B5EF4-FFF2-40B4-BE49-F238E27FC236}">
                <a16:creationId xmlns:a16="http://schemas.microsoft.com/office/drawing/2014/main" id="{8B33471D-7B6D-4C47-86B4-C5A5C617577A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F7EE50BF-76C5-C648-96BC-E857C0FD38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4. Materials and Methods</a:t>
            </a:r>
          </a:p>
        </p:txBody>
      </p:sp>
    </p:spTree>
    <p:extLst>
      <p:ext uri="{BB962C8B-B14F-4D97-AF65-F5344CB8AC3E}">
        <p14:creationId xmlns:p14="http://schemas.microsoft.com/office/powerpoint/2010/main" val="940180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13</a:t>
            </a:fld>
            <a:endParaRPr lang="de-DE" altLang="de-DE" dirty="0"/>
          </a:p>
        </p:txBody>
      </p:sp>
      <p:sp>
        <p:nvSpPr>
          <p:cNvPr id="18" name="Rechteck 6">
            <a:extLst>
              <a:ext uri="{FF2B5EF4-FFF2-40B4-BE49-F238E27FC236}">
                <a16:creationId xmlns:a16="http://schemas.microsoft.com/office/drawing/2014/main" id="{8B33471D-7B6D-4C47-86B4-C5A5C617577A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F7EE50BF-76C5-C648-96BC-E857C0FD38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5. Expected Results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F344B5F-B27A-754E-B512-99AB8B3BB4DF}"/>
              </a:ext>
            </a:extLst>
          </p:cNvPr>
          <p:cNvGrpSpPr/>
          <p:nvPr/>
        </p:nvGrpSpPr>
        <p:grpSpPr>
          <a:xfrm>
            <a:off x="734709" y="1168281"/>
            <a:ext cx="7658009" cy="5056633"/>
            <a:chOff x="586399" y="1196752"/>
            <a:chExt cx="7658009" cy="5056633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F3FB5DE8-930E-6847-BBA3-D16BF8BD98C0}"/>
                </a:ext>
              </a:extLst>
            </p:cNvPr>
            <p:cNvCxnSpPr/>
            <p:nvPr/>
          </p:nvCxnSpPr>
          <p:spPr bwMode="auto">
            <a:xfrm>
              <a:off x="971600" y="1196752"/>
              <a:ext cx="0" cy="4608512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chemeClr val="accent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A2E3B4D-6384-F14A-93A7-F423A03C0180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971600" y="5805264"/>
              <a:ext cx="7272808" cy="0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chemeClr val="accent1"/>
              </a:solidFill>
              <a:prstDash val="solid"/>
              <a:round/>
              <a:headEnd type="arrow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DEE4BE7-D0EB-8F46-8BD5-36A50148A49A}"/>
                </a:ext>
              </a:extLst>
            </p:cNvPr>
            <p:cNvSpPr txBox="1"/>
            <p:nvPr/>
          </p:nvSpPr>
          <p:spPr>
            <a:xfrm>
              <a:off x="3923928" y="5914831"/>
              <a:ext cx="13681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time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85AA4D-E1EB-7848-A46A-B042CA5D2BE0}"/>
                </a:ext>
              </a:extLst>
            </p:cNvPr>
            <p:cNvSpPr txBox="1"/>
            <p:nvPr/>
          </p:nvSpPr>
          <p:spPr>
            <a:xfrm rot="16200000">
              <a:off x="-432456" y="3316699"/>
              <a:ext cx="23762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pressure</a:t>
              </a:r>
            </a:p>
          </p:txBody>
        </p:sp>
      </p:grpSp>
      <p:sp>
        <p:nvSpPr>
          <p:cNvPr id="44" name="Freeform 43">
            <a:extLst>
              <a:ext uri="{FF2B5EF4-FFF2-40B4-BE49-F238E27FC236}">
                <a16:creationId xmlns:a16="http://schemas.microsoft.com/office/drawing/2014/main" id="{9EFA186D-F9F4-8C4D-B3E8-80FCD606744F}"/>
              </a:ext>
            </a:extLst>
          </p:cNvPr>
          <p:cNvSpPr/>
          <p:nvPr/>
        </p:nvSpPr>
        <p:spPr bwMode="auto">
          <a:xfrm>
            <a:off x="1119910" y="1895687"/>
            <a:ext cx="7272808" cy="3889093"/>
          </a:xfrm>
          <a:custGeom>
            <a:avLst/>
            <a:gdLst>
              <a:gd name="connsiteX0" fmla="*/ 0 w 7569843"/>
              <a:gd name="connsiteY0" fmla="*/ 3889093 h 3889093"/>
              <a:gd name="connsiteX1" fmla="*/ 347240 w 7569843"/>
              <a:gd name="connsiteY1" fmla="*/ 3345083 h 3889093"/>
              <a:gd name="connsiteX2" fmla="*/ 729205 w 7569843"/>
              <a:gd name="connsiteY2" fmla="*/ 2812648 h 3889093"/>
              <a:gd name="connsiteX3" fmla="*/ 1134319 w 7569843"/>
              <a:gd name="connsiteY3" fmla="*/ 2222339 h 3889093"/>
              <a:gd name="connsiteX4" fmla="*/ 1736202 w 7569843"/>
              <a:gd name="connsiteY4" fmla="*/ 1539433 h 3889093"/>
              <a:gd name="connsiteX5" fmla="*/ 2627453 w 7569843"/>
              <a:gd name="connsiteY5" fmla="*/ 925974 h 3889093"/>
              <a:gd name="connsiteX6" fmla="*/ 3460830 w 7569843"/>
              <a:gd name="connsiteY6" fmla="*/ 555585 h 3889093"/>
              <a:gd name="connsiteX7" fmla="*/ 4294207 w 7569843"/>
              <a:gd name="connsiteY7" fmla="*/ 254643 h 3889093"/>
              <a:gd name="connsiteX8" fmla="*/ 5000263 w 7569843"/>
              <a:gd name="connsiteY8" fmla="*/ 81023 h 3889093"/>
              <a:gd name="connsiteX9" fmla="*/ 5509549 w 7569843"/>
              <a:gd name="connsiteY9" fmla="*/ 34724 h 3889093"/>
              <a:gd name="connsiteX10" fmla="*/ 6007260 w 7569843"/>
              <a:gd name="connsiteY10" fmla="*/ 11574 h 3889093"/>
              <a:gd name="connsiteX11" fmla="*/ 6863787 w 7569843"/>
              <a:gd name="connsiteY11" fmla="*/ 0 h 3889093"/>
              <a:gd name="connsiteX12" fmla="*/ 7292050 w 7569843"/>
              <a:gd name="connsiteY12" fmla="*/ 11574 h 3889093"/>
              <a:gd name="connsiteX13" fmla="*/ 7569843 w 7569843"/>
              <a:gd name="connsiteY13" fmla="*/ 11574 h 3889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569843" h="3889093">
                <a:moveTo>
                  <a:pt x="0" y="3889093"/>
                </a:moveTo>
                <a:cubicBezTo>
                  <a:pt x="112853" y="3706791"/>
                  <a:pt x="225706" y="3524490"/>
                  <a:pt x="347240" y="3345083"/>
                </a:cubicBezTo>
                <a:cubicBezTo>
                  <a:pt x="468774" y="3165676"/>
                  <a:pt x="598025" y="2999772"/>
                  <a:pt x="729205" y="2812648"/>
                </a:cubicBezTo>
                <a:cubicBezTo>
                  <a:pt x="860385" y="2625524"/>
                  <a:pt x="966486" y="2434541"/>
                  <a:pt x="1134319" y="2222339"/>
                </a:cubicBezTo>
                <a:cubicBezTo>
                  <a:pt x="1302152" y="2010137"/>
                  <a:pt x="1487346" y="1755494"/>
                  <a:pt x="1736202" y="1539433"/>
                </a:cubicBezTo>
                <a:cubicBezTo>
                  <a:pt x="1985058" y="1323372"/>
                  <a:pt x="2340015" y="1089949"/>
                  <a:pt x="2627453" y="925974"/>
                </a:cubicBezTo>
                <a:cubicBezTo>
                  <a:pt x="2914891" y="761999"/>
                  <a:pt x="3183038" y="667473"/>
                  <a:pt x="3460830" y="555585"/>
                </a:cubicBezTo>
                <a:cubicBezTo>
                  <a:pt x="3738622" y="443696"/>
                  <a:pt x="4037635" y="333737"/>
                  <a:pt x="4294207" y="254643"/>
                </a:cubicBezTo>
                <a:cubicBezTo>
                  <a:pt x="4550779" y="175549"/>
                  <a:pt x="4797706" y="117676"/>
                  <a:pt x="5000263" y="81023"/>
                </a:cubicBezTo>
                <a:cubicBezTo>
                  <a:pt x="5202820" y="44370"/>
                  <a:pt x="5341716" y="46299"/>
                  <a:pt x="5509549" y="34724"/>
                </a:cubicBezTo>
                <a:cubicBezTo>
                  <a:pt x="5677382" y="23149"/>
                  <a:pt x="5781554" y="17361"/>
                  <a:pt x="6007260" y="11574"/>
                </a:cubicBezTo>
                <a:cubicBezTo>
                  <a:pt x="6232966" y="5787"/>
                  <a:pt x="6649655" y="0"/>
                  <a:pt x="6863787" y="0"/>
                </a:cubicBezTo>
                <a:cubicBezTo>
                  <a:pt x="7077919" y="0"/>
                  <a:pt x="7174374" y="9645"/>
                  <a:pt x="7292050" y="11574"/>
                </a:cubicBezTo>
                <a:cubicBezTo>
                  <a:pt x="7409726" y="13503"/>
                  <a:pt x="7489784" y="12538"/>
                  <a:pt x="7569843" y="11574"/>
                </a:cubicBezTo>
              </a:path>
            </a:pathLst>
          </a:cu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59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14</a:t>
            </a:fld>
            <a:endParaRPr lang="de-DE" altLang="de-DE" dirty="0"/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539751" y="980728"/>
            <a:ext cx="8061324" cy="5010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84225" indent="-2444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11922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de-DE" sz="2000" kern="0" dirty="0">
              <a:latin typeface="Arial" charset="0"/>
            </a:endParaRPr>
          </a:p>
        </p:txBody>
      </p:sp>
      <p:sp>
        <p:nvSpPr>
          <p:cNvPr id="18" name="Rechteck 6">
            <a:extLst>
              <a:ext uri="{FF2B5EF4-FFF2-40B4-BE49-F238E27FC236}">
                <a16:creationId xmlns:a16="http://schemas.microsoft.com/office/drawing/2014/main" id="{8B33471D-7B6D-4C47-86B4-C5A5C617577A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7DE7157-411F-524B-8340-E2A0AA2CBD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6. Time Schedule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8725E04-3EC9-FF4D-8B51-3DC49A6CA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170944"/>
              </p:ext>
            </p:extLst>
          </p:nvPr>
        </p:nvGraphicFramePr>
        <p:xfrm>
          <a:off x="323529" y="1044016"/>
          <a:ext cx="8277550" cy="468924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1551672">
                  <a:extLst>
                    <a:ext uri="{9D8B030D-6E8A-4147-A177-3AD203B41FA5}">
                      <a16:colId xmlns:a16="http://schemas.microsoft.com/office/drawing/2014/main" val="684396106"/>
                    </a:ext>
                  </a:extLst>
                </a:gridCol>
                <a:gridCol w="373660">
                  <a:extLst>
                    <a:ext uri="{9D8B030D-6E8A-4147-A177-3AD203B41FA5}">
                      <a16:colId xmlns:a16="http://schemas.microsoft.com/office/drawing/2014/main" val="3427606840"/>
                    </a:ext>
                  </a:extLst>
                </a:gridCol>
                <a:gridCol w="186830">
                  <a:extLst>
                    <a:ext uri="{9D8B030D-6E8A-4147-A177-3AD203B41FA5}">
                      <a16:colId xmlns:a16="http://schemas.microsoft.com/office/drawing/2014/main" val="236662138"/>
                    </a:ext>
                  </a:extLst>
                </a:gridCol>
                <a:gridCol w="186830">
                  <a:extLst>
                    <a:ext uri="{9D8B030D-6E8A-4147-A177-3AD203B41FA5}">
                      <a16:colId xmlns:a16="http://schemas.microsoft.com/office/drawing/2014/main" val="1171375105"/>
                    </a:ext>
                  </a:extLst>
                </a:gridCol>
                <a:gridCol w="373660">
                  <a:extLst>
                    <a:ext uri="{9D8B030D-6E8A-4147-A177-3AD203B41FA5}">
                      <a16:colId xmlns:a16="http://schemas.microsoft.com/office/drawing/2014/main" val="83554767"/>
                    </a:ext>
                  </a:extLst>
                </a:gridCol>
                <a:gridCol w="373660">
                  <a:extLst>
                    <a:ext uri="{9D8B030D-6E8A-4147-A177-3AD203B41FA5}">
                      <a16:colId xmlns:a16="http://schemas.microsoft.com/office/drawing/2014/main" val="259255499"/>
                    </a:ext>
                  </a:extLst>
                </a:gridCol>
                <a:gridCol w="747319">
                  <a:extLst>
                    <a:ext uri="{9D8B030D-6E8A-4147-A177-3AD203B41FA5}">
                      <a16:colId xmlns:a16="http://schemas.microsoft.com/office/drawing/2014/main" val="442046789"/>
                    </a:ext>
                  </a:extLst>
                </a:gridCol>
                <a:gridCol w="560490">
                  <a:extLst>
                    <a:ext uri="{9D8B030D-6E8A-4147-A177-3AD203B41FA5}">
                      <a16:colId xmlns:a16="http://schemas.microsoft.com/office/drawing/2014/main" val="1805360346"/>
                    </a:ext>
                  </a:extLst>
                </a:gridCol>
                <a:gridCol w="560490">
                  <a:extLst>
                    <a:ext uri="{9D8B030D-6E8A-4147-A177-3AD203B41FA5}">
                      <a16:colId xmlns:a16="http://schemas.microsoft.com/office/drawing/2014/main" val="3660511366"/>
                    </a:ext>
                  </a:extLst>
                </a:gridCol>
                <a:gridCol w="560490">
                  <a:extLst>
                    <a:ext uri="{9D8B030D-6E8A-4147-A177-3AD203B41FA5}">
                      <a16:colId xmlns:a16="http://schemas.microsoft.com/office/drawing/2014/main" val="87826329"/>
                    </a:ext>
                  </a:extLst>
                </a:gridCol>
                <a:gridCol w="560490">
                  <a:extLst>
                    <a:ext uri="{9D8B030D-6E8A-4147-A177-3AD203B41FA5}">
                      <a16:colId xmlns:a16="http://schemas.microsoft.com/office/drawing/2014/main" val="2572209852"/>
                    </a:ext>
                  </a:extLst>
                </a:gridCol>
                <a:gridCol w="1120979">
                  <a:extLst>
                    <a:ext uri="{9D8B030D-6E8A-4147-A177-3AD203B41FA5}">
                      <a16:colId xmlns:a16="http://schemas.microsoft.com/office/drawing/2014/main" val="1747427226"/>
                    </a:ext>
                  </a:extLst>
                </a:gridCol>
                <a:gridCol w="560490">
                  <a:extLst>
                    <a:ext uri="{9D8B030D-6E8A-4147-A177-3AD203B41FA5}">
                      <a16:colId xmlns:a16="http://schemas.microsoft.com/office/drawing/2014/main" val="84349085"/>
                    </a:ext>
                  </a:extLst>
                </a:gridCol>
                <a:gridCol w="560490">
                  <a:extLst>
                    <a:ext uri="{9D8B030D-6E8A-4147-A177-3AD203B41FA5}">
                      <a16:colId xmlns:a16="http://schemas.microsoft.com/office/drawing/2014/main" val="1145119935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0424"/>
                    </a:solidFill>
                  </a:tcPr>
                </a:tc>
                <a:tc gridSpan="4">
                  <a:txBody>
                    <a:bodyPr/>
                    <a:lstStyle/>
                    <a:p>
                      <a:r>
                        <a:rPr lang="en-US" dirty="0"/>
                        <a:t>April</a:t>
                      </a: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042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May</a:t>
                      </a: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042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June</a:t>
                      </a: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042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July </a:t>
                      </a: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042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August</a:t>
                      </a: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0424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 err="1"/>
                        <a:t>Septem-ber</a:t>
                      </a:r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042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555102"/>
                  </a:ext>
                </a:extLst>
              </a:tr>
              <a:tr h="783365">
                <a:tc>
                  <a:txBody>
                    <a:bodyPr/>
                    <a:lstStyle/>
                    <a:p>
                      <a:r>
                        <a:rPr lang="en-US" dirty="0"/>
                        <a:t>Literature research</a:t>
                      </a: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851950"/>
                  </a:ext>
                </a:extLst>
              </a:tr>
              <a:tr h="453854">
                <a:tc>
                  <a:txBody>
                    <a:bodyPr/>
                    <a:lstStyle/>
                    <a:p>
                      <a:r>
                        <a:rPr lang="en-US" dirty="0"/>
                        <a:t>Experiments</a:t>
                      </a: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CF64"/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586309"/>
                  </a:ext>
                </a:extLst>
              </a:tr>
              <a:tr h="783365">
                <a:tc>
                  <a:txBody>
                    <a:bodyPr/>
                    <a:lstStyle/>
                    <a:p>
                      <a:r>
                        <a:rPr lang="en-US" dirty="0"/>
                        <a:t>Data analysis</a:t>
                      </a: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475823"/>
                  </a:ext>
                </a:extLst>
              </a:tr>
              <a:tr h="783365">
                <a:tc>
                  <a:txBody>
                    <a:bodyPr/>
                    <a:lstStyle/>
                    <a:p>
                      <a:r>
                        <a:rPr lang="en-US" dirty="0"/>
                        <a:t>Interim Presentation</a:t>
                      </a: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400" dirty="0">
                          <a:solidFill>
                            <a:srgbClr val="008F00"/>
                          </a:solidFill>
                        </a:rPr>
                        <a:t>x</a:t>
                      </a:r>
                      <a:endParaRPr lang="en-US" dirty="0">
                        <a:solidFill>
                          <a:srgbClr val="008F00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844410"/>
                  </a:ext>
                </a:extLst>
              </a:tr>
              <a:tr h="453854">
                <a:tc>
                  <a:txBody>
                    <a:bodyPr/>
                    <a:lstStyle/>
                    <a:p>
                      <a:r>
                        <a:rPr lang="en-US" dirty="0"/>
                        <a:t>Writing</a:t>
                      </a: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CF6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8832884"/>
                  </a:ext>
                </a:extLst>
              </a:tr>
              <a:tr h="783365">
                <a:tc>
                  <a:txBody>
                    <a:bodyPr/>
                    <a:lstStyle/>
                    <a:p>
                      <a:r>
                        <a:rPr lang="en-US" dirty="0"/>
                        <a:t>Final Presentation</a:t>
                      </a:r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en-US" dirty="0"/>
                    </a:p>
                  </a:txBody>
                  <a:tcPr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348962"/>
                  </a:ext>
                </a:extLst>
              </a:tr>
            </a:tbl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26858B2-75F2-B142-87EC-DF06A8F33444}"/>
              </a:ext>
            </a:extLst>
          </p:cNvPr>
          <p:cNvCxnSpPr>
            <a:cxnSpLocks/>
          </p:cNvCxnSpPr>
          <p:nvPr/>
        </p:nvCxnSpPr>
        <p:spPr bwMode="auto">
          <a:xfrm>
            <a:off x="3563888" y="1699866"/>
            <a:ext cx="0" cy="429135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F854C06-50C9-4848-8E1C-72A1AFC17516}"/>
              </a:ext>
            </a:extLst>
          </p:cNvPr>
          <p:cNvSpPr txBox="1"/>
          <p:nvPr/>
        </p:nvSpPr>
        <p:spPr>
          <a:xfrm>
            <a:off x="3164509" y="599452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Today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009CCF-0B44-3145-AF12-A19F08781F92}"/>
              </a:ext>
            </a:extLst>
          </p:cNvPr>
          <p:cNvSpPr txBox="1"/>
          <p:nvPr/>
        </p:nvSpPr>
        <p:spPr>
          <a:xfrm>
            <a:off x="7452320" y="5090059"/>
            <a:ext cx="28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8F00"/>
                </a:solidFill>
              </a:rPr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989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15</a:t>
            </a:fld>
            <a:endParaRPr lang="de-DE" altLang="de-DE" dirty="0"/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04E04D13-E136-4357-8387-E7FDAEBBE4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094682"/>
              </p:ext>
            </p:extLst>
          </p:nvPr>
        </p:nvGraphicFramePr>
        <p:xfrm>
          <a:off x="460846" y="1052736"/>
          <a:ext cx="8280722" cy="435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218830">
                  <a:extLst>
                    <a:ext uri="{9D8B030D-6E8A-4147-A177-3AD203B41FA5}">
                      <a16:colId xmlns:a16="http://schemas.microsoft.com/office/drawing/2014/main" val="1830501739"/>
                    </a:ext>
                  </a:extLst>
                </a:gridCol>
                <a:gridCol w="6061892">
                  <a:extLst>
                    <a:ext uri="{9D8B030D-6E8A-4147-A177-3AD203B41FA5}">
                      <a16:colId xmlns:a16="http://schemas.microsoft.com/office/drawing/2014/main" val="810653126"/>
                    </a:ext>
                  </a:extLst>
                </a:gridCol>
              </a:tblGrid>
              <a:tr h="504056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rgbClr val="000000"/>
                          </a:solidFill>
                        </a:rPr>
                        <a:t>[1]</a:t>
                      </a:r>
                      <a:endParaRPr lang="x-none" sz="16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The Free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Dictionary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Cow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Manure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. N.Y.</a:t>
                      </a:r>
                    </a:p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[Access: 10.05.2018: https://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www.thefreedictionary.com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cow+manure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x-none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853563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rgbClr val="000000"/>
                          </a:solidFill>
                        </a:rPr>
                        <a:t>[2]</a:t>
                      </a:r>
                      <a:endParaRPr lang="x-none" sz="16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Center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for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 Food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Safety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What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is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Sewage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Sludge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?  N.Y.</a:t>
                      </a:r>
                    </a:p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[Access: 10.05.2018: https://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www.centerforfoodsafety.org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issues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/1050/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sewage-sludge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what-is-sewage-sludge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x-none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4690254"/>
                  </a:ext>
                </a:extLst>
              </a:tr>
              <a:tr h="481568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rgbClr val="000000"/>
                          </a:solidFill>
                        </a:rPr>
                        <a:t>[3]</a:t>
                      </a:r>
                      <a:endParaRPr lang="x-none" sz="16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The Free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Dictionary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Digested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Sludge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. N.Y.</a:t>
                      </a:r>
                    </a:p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[Access: 10.05.2018: https://encyclopedia2.thefreedictionary.com/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digested+sludge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x-none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3586614"/>
                  </a:ext>
                </a:extLst>
              </a:tr>
              <a:tr h="914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rgbClr val="000000"/>
                          </a:solidFill>
                        </a:rPr>
                        <a:t>[4]</a:t>
                      </a:r>
                      <a:endParaRPr lang="x-none" sz="16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R. Zhang; H. 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El-Mashad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Biogas production from co-digestion of dairy manure and food waste. 2006.</a:t>
                      </a:r>
                      <a:endParaRPr lang="de-DE" sz="1600" b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[Access: 09.05.2018: https://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www.sciencedirect.com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science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article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pii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/S0960852410000842]</a:t>
                      </a:r>
                      <a:endParaRPr lang="x-none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547368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rgbClr val="000000"/>
                          </a:solidFill>
                        </a:rPr>
                        <a:t>[5]</a:t>
                      </a:r>
                      <a:endParaRPr lang="x-none" sz="16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b="0" dirty="0">
                          <a:solidFill>
                            <a:srgbClr val="000000"/>
                          </a:solidFill>
                        </a:rPr>
                        <a:t>Verein Deutscher Ingenieure: VDI 4630. 2016.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442076"/>
                  </a:ext>
                </a:extLst>
              </a:tr>
            </a:tbl>
          </a:graphicData>
        </a:graphic>
      </p:graphicFrame>
      <p:sp>
        <p:nvSpPr>
          <p:cNvPr id="12" name="Rectangle 2">
            <a:extLst>
              <a:ext uri="{FF2B5EF4-FFF2-40B4-BE49-F238E27FC236}">
                <a16:creationId xmlns:a16="http://schemas.microsoft.com/office/drawing/2014/main" id="{235C249C-02C1-7242-9563-0C1916FFC5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7. Sources</a:t>
            </a:r>
          </a:p>
        </p:txBody>
      </p:sp>
      <p:sp>
        <p:nvSpPr>
          <p:cNvPr id="14" name="Rechteck 6">
            <a:extLst>
              <a:ext uri="{FF2B5EF4-FFF2-40B4-BE49-F238E27FC236}">
                <a16:creationId xmlns:a16="http://schemas.microsoft.com/office/drawing/2014/main" id="{C8BC0496-6E68-D048-846D-96C12CFDC6A3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2181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16</a:t>
            </a:fld>
            <a:endParaRPr lang="de-DE" altLang="de-DE" dirty="0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235C249C-02C1-7242-9563-0C1916FFC5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/>
              <a:t>Sources</a:t>
            </a:r>
          </a:p>
        </p:txBody>
      </p:sp>
      <p:sp>
        <p:nvSpPr>
          <p:cNvPr id="14" name="Rechteck 6">
            <a:extLst>
              <a:ext uri="{FF2B5EF4-FFF2-40B4-BE49-F238E27FC236}">
                <a16:creationId xmlns:a16="http://schemas.microsoft.com/office/drawing/2014/main" id="{C8BC0496-6E68-D048-846D-96C12CFDC6A3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2F4748C-608E-524B-AA2C-3C16FBCDA1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9414174"/>
              </p:ext>
            </p:extLst>
          </p:nvPr>
        </p:nvGraphicFramePr>
        <p:xfrm>
          <a:off x="460846" y="1052736"/>
          <a:ext cx="8280722" cy="41757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218830">
                  <a:extLst>
                    <a:ext uri="{9D8B030D-6E8A-4147-A177-3AD203B41FA5}">
                      <a16:colId xmlns:a16="http://schemas.microsoft.com/office/drawing/2014/main" val="2010402378"/>
                    </a:ext>
                  </a:extLst>
                </a:gridCol>
                <a:gridCol w="6061892">
                  <a:extLst>
                    <a:ext uri="{9D8B030D-6E8A-4147-A177-3AD203B41FA5}">
                      <a16:colId xmlns:a16="http://schemas.microsoft.com/office/drawing/2014/main" val="7064795"/>
                    </a:ext>
                  </a:extLst>
                </a:gridCol>
              </a:tblGrid>
              <a:tr h="920925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[6]</a:t>
                      </a:r>
                      <a:endParaRPr lang="x-none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R.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Kliche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; M.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Lebuhn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: Bayern Biogas Forum: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Schaum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 in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Biogasanlagen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. 2017.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[Access: 09.05.2018. http://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www.biogas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-forum-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bayern.de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/media/files/0003/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schaum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-in-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biogasanlagen.pdf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].</a:t>
                      </a:r>
                      <a:endParaRPr lang="x-none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07921"/>
                  </a:ext>
                </a:extLst>
              </a:tr>
              <a:tr h="622955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[7]</a:t>
                      </a:r>
                      <a:endParaRPr lang="x-none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H.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Klußmann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: Pump- und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Rührtechnik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 in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landwirtschaftlichen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Biogasanlagen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. N.Y.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[Access: 09.05.2018. http://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</a:rPr>
                        <a:t>www.bfl-online.de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/media/pump_und_%20ruehrtechnik_in_%20biogasanlagen.pdf].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305168"/>
                  </a:ext>
                </a:extLst>
              </a:tr>
              <a:tr h="615360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Browne, J. et al.: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The effects of storage time and temperature on biogas production from dairy cow slurry. 2014.</a:t>
                      </a:r>
                      <a:endParaRPr lang="de-DE" sz="1600" b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[Access: 09.05.2018: https://</a:t>
                      </a:r>
                      <a:r>
                        <a:rPr lang="de-DE" sz="1600" b="0" dirty="0" err="1">
                          <a:solidFill>
                            <a:schemeClr val="tx1"/>
                          </a:solidFill>
                        </a:rPr>
                        <a:t>ac.els-cdn.com</a:t>
                      </a:r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/S1537511014001615/1-s2.0-S1537511014001615-main.pdf?_tid=d89c68a7-4800-489d-9c15-b92e3fc6d42e&amp;acdnat=1525898666_12a46d6ec82740a8b5f6b48d10a99962]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34818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FECF4B2-00C0-7041-8A5F-E70D7447D8F5}"/>
              </a:ext>
            </a:extLst>
          </p:cNvPr>
          <p:cNvSpPr txBox="1"/>
          <p:nvPr/>
        </p:nvSpPr>
        <p:spPr>
          <a:xfrm>
            <a:off x="2123728" y="5349136"/>
            <a:ext cx="60553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source from slides 4, 5, 9 and 10: </a:t>
            </a:r>
            <a:r>
              <a:rPr lang="en-US" sz="1600" dirty="0" err="1"/>
              <a:t>flaticon.com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1203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2600497"/>
            <a:ext cx="8061325" cy="1198085"/>
          </a:xfrm>
        </p:spPr>
        <p:txBody>
          <a:bodyPr/>
          <a:lstStyle/>
          <a:p>
            <a:pPr algn="ctr"/>
            <a:r>
              <a:rPr lang="en-US" altLang="de-DE" sz="4800" dirty="0"/>
              <a:t>Thank you for your attention!</a:t>
            </a:r>
            <a:br>
              <a:rPr lang="en-US" altLang="de-DE" sz="4800" dirty="0"/>
            </a:br>
            <a:br>
              <a:rPr lang="en-US" altLang="de-DE" sz="4800" dirty="0"/>
            </a:br>
            <a:r>
              <a:rPr lang="en-US" altLang="de-DE" sz="4800" dirty="0"/>
              <a:t>Any questions?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467544" y="579814"/>
            <a:ext cx="439228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84225" indent="-2444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11922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lnSpc>
                <a:spcPct val="150000"/>
              </a:lnSpc>
            </a:pPr>
            <a:endParaRPr lang="de-DE" altLang="de-DE" sz="2800" kern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1010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3369939"/>
            <a:ext cx="8061325" cy="428643"/>
          </a:xfrm>
        </p:spPr>
        <p:txBody>
          <a:bodyPr/>
          <a:lstStyle/>
          <a:p>
            <a:pPr algn="ctr"/>
            <a:r>
              <a:rPr lang="en-US" altLang="de-DE" sz="4800" dirty="0"/>
              <a:t>Additional Slides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467544" y="579814"/>
            <a:ext cx="439228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84225" indent="-2444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11922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lnSpc>
                <a:spcPct val="150000"/>
              </a:lnSpc>
            </a:pPr>
            <a:endParaRPr lang="de-DE" altLang="de-DE" sz="2800" kern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891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19</a:t>
            </a:fld>
            <a:endParaRPr lang="de-DE" altLang="de-DE" dirty="0"/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539751" y="980728"/>
            <a:ext cx="8061324" cy="5010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84225" indent="-2444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11922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de-DE" sz="2000" kern="0" dirty="0">
              <a:latin typeface="Arial" charset="0"/>
            </a:endParaRPr>
          </a:p>
        </p:txBody>
      </p:sp>
      <p:sp>
        <p:nvSpPr>
          <p:cNvPr id="18" name="Rechteck 6">
            <a:extLst>
              <a:ext uri="{FF2B5EF4-FFF2-40B4-BE49-F238E27FC236}">
                <a16:creationId xmlns:a16="http://schemas.microsoft.com/office/drawing/2014/main" id="{8B33471D-7B6D-4C47-86B4-C5A5C617577A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F7EE50BF-76C5-C648-96BC-E857C0FD38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Experimental Setup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0441E1F-9DC7-1B48-8551-6224B36327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9310"/>
          <a:stretch/>
        </p:blipFill>
        <p:spPr>
          <a:xfrm>
            <a:off x="1618085" y="1044414"/>
            <a:ext cx="5904656" cy="4883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333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2</a:t>
            </a:fld>
            <a:endParaRPr lang="de-DE" altLang="de-DE" dirty="0"/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052" y="476672"/>
            <a:ext cx="8061325" cy="358560"/>
          </a:xfrm>
        </p:spPr>
        <p:txBody>
          <a:bodyPr/>
          <a:lstStyle/>
          <a:p>
            <a:r>
              <a:rPr lang="de-DE" altLang="de-DE" dirty="0"/>
              <a:t>Outline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980728"/>
            <a:ext cx="8061325" cy="5184576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de-DE" sz="2400" dirty="0"/>
              <a:t>Introduction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de-DE" sz="2400" dirty="0"/>
              <a:t>Objective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de-DE" sz="2400" dirty="0"/>
              <a:t>Hypotheses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de-DE" sz="2400" dirty="0"/>
              <a:t>Materials and Methods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de-DE" sz="2400" dirty="0"/>
              <a:t>Expected Results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de-DE" sz="2400" dirty="0"/>
              <a:t>Time Schedule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de-DE" sz="2400" dirty="0"/>
              <a:t>Sources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de-DE" sz="20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de-DE" sz="2000" dirty="0"/>
          </a:p>
          <a:p>
            <a:pPr lvl="1">
              <a:buFont typeface="Arial" panose="020B0604020202020204" pitchFamily="34" charset="0"/>
              <a:buChar char="•"/>
            </a:pPr>
            <a:endParaRPr lang="en-US" altLang="de-DE" sz="2000" dirty="0"/>
          </a:p>
        </p:txBody>
      </p:sp>
      <p:sp>
        <p:nvSpPr>
          <p:cNvPr id="7" name="Rechteck 6"/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20</a:t>
            </a:fld>
            <a:endParaRPr lang="de-DE" altLang="de-DE" dirty="0"/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539751" y="980728"/>
            <a:ext cx="8061324" cy="5010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84225" indent="-2444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11922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000" kern="0" dirty="0">
                <a:latin typeface="Arial" charset="0"/>
              </a:rPr>
              <a:t>No studies on the comparison of stirred and not-stirred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000" kern="0" dirty="0">
                <a:latin typeface="Arial" charset="0"/>
              </a:rPr>
              <a:t>No studies on the comparison of fresh and stored sewage sludge 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de-DE" sz="2000" kern="0" dirty="0">
                <a:latin typeface="Arial" charset="0"/>
              </a:rPr>
              <a:t>Only on slurry, where it had almost no effect [8]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endParaRPr lang="en-US" altLang="de-DE" sz="2000" kern="0" dirty="0">
              <a:latin typeface="Arial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000" kern="0" dirty="0">
                <a:latin typeface="Arial" charset="0"/>
              </a:rPr>
              <a:t>Not a lot on the effects of screening the manure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dirty="0"/>
              <a:t>“</a:t>
            </a:r>
            <a:r>
              <a:rPr lang="en-US" sz="2000" i="1" dirty="0"/>
              <a:t>Based on mass balance calculations, separation of the coarse fraction of manure would sacrifice about 32 % of the energy potential</a:t>
            </a:r>
            <a:r>
              <a:rPr lang="en-US" sz="2000" dirty="0"/>
              <a:t>” [4]</a:t>
            </a:r>
            <a:endParaRPr lang="en-US" altLang="de-DE" sz="3200" dirty="0"/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endParaRPr lang="en-US" altLang="de-DE" sz="2000" kern="0" dirty="0">
              <a:latin typeface="Arial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de-DE" sz="2000" kern="0" dirty="0">
              <a:latin typeface="Arial" charset="0"/>
            </a:endParaRPr>
          </a:p>
        </p:txBody>
      </p:sp>
      <p:sp>
        <p:nvSpPr>
          <p:cNvPr id="18" name="Rechteck 6">
            <a:extLst>
              <a:ext uri="{FF2B5EF4-FFF2-40B4-BE49-F238E27FC236}">
                <a16:creationId xmlns:a16="http://schemas.microsoft.com/office/drawing/2014/main" id="{8B33471D-7B6D-4C47-86B4-C5A5C617577A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F7EE50BF-76C5-C648-96BC-E857C0FD38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What is new?</a:t>
            </a:r>
          </a:p>
        </p:txBody>
      </p:sp>
    </p:spTree>
    <p:extLst>
      <p:ext uri="{BB962C8B-B14F-4D97-AF65-F5344CB8AC3E}">
        <p14:creationId xmlns:p14="http://schemas.microsoft.com/office/powerpoint/2010/main" val="21088356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21</a:t>
            </a:fld>
            <a:endParaRPr lang="de-DE" altLang="de-DE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980728"/>
            <a:ext cx="8061325" cy="5184576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en-US" altLang="de-DE" sz="2400" dirty="0"/>
              <a:t>Order of biogas yield for the different substrates:</a:t>
            </a:r>
          </a:p>
          <a:p>
            <a:pPr marL="441325" lvl="1" indent="0">
              <a:lnSpc>
                <a:spcPct val="150000"/>
              </a:lnSpc>
              <a:buNone/>
            </a:pPr>
            <a:r>
              <a:rPr lang="en-US" altLang="de-DE" sz="2400" dirty="0"/>
              <a:t>Original Cow Manure &gt; Screened Cow Manure &gt; Fermentation Residue = Unstirred Fermentation Residue &gt; Fresh Sewage Sludge &gt; Stored Sewage Sludge</a:t>
            </a:r>
            <a:endParaRPr lang="en-US" altLang="de-DE" sz="2400" dirty="0">
              <a:sym typeface="Wingdings" pitchFamily="2" charset="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en-US" altLang="de-DE" sz="2400" dirty="0">
                <a:sym typeface="Wingdings" pitchFamily="2" charset="2"/>
              </a:rPr>
              <a:t>Not-stirred substrate is similar to stirred substrate regarding the yield of biogas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9DFAC24-1E26-5845-9AEE-CBDEBC46A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Further Hypotheses</a:t>
            </a:r>
          </a:p>
        </p:txBody>
      </p:sp>
      <p:sp>
        <p:nvSpPr>
          <p:cNvPr id="13" name="Rechteck 6">
            <a:extLst>
              <a:ext uri="{FF2B5EF4-FFF2-40B4-BE49-F238E27FC236}">
                <a16:creationId xmlns:a16="http://schemas.microsoft.com/office/drawing/2014/main" id="{5757B633-9236-104C-BE5C-3D09D7C80BCC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9626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22</a:t>
            </a:fld>
            <a:endParaRPr lang="de-DE" altLang="de-DE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980728"/>
            <a:ext cx="8061325" cy="5184576"/>
          </a:xfrm>
        </p:spPr>
        <p:txBody>
          <a:bodyPr/>
          <a:lstStyle/>
          <a:p>
            <a:pPr marL="0" indent="0">
              <a:lnSpc>
                <a:spcPct val="150000"/>
              </a:lnSpc>
            </a:pPr>
            <a:endParaRPr lang="en-US" altLang="de-DE" sz="2400" dirty="0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9DFAC24-1E26-5845-9AEE-CBDEBC46A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First Results</a:t>
            </a:r>
          </a:p>
        </p:txBody>
      </p:sp>
      <p:sp>
        <p:nvSpPr>
          <p:cNvPr id="13" name="Rechteck 6">
            <a:extLst>
              <a:ext uri="{FF2B5EF4-FFF2-40B4-BE49-F238E27FC236}">
                <a16:creationId xmlns:a16="http://schemas.microsoft.com/office/drawing/2014/main" id="{5757B633-9236-104C-BE5C-3D09D7C80BCC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11792C4-B39B-6A44-B16F-E6BE4325BE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4806011"/>
              </p:ext>
            </p:extLst>
          </p:nvPr>
        </p:nvGraphicFramePr>
        <p:xfrm>
          <a:off x="539751" y="980728"/>
          <a:ext cx="8061324" cy="5184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248781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23</a:t>
            </a:fld>
            <a:endParaRPr lang="de-DE" altLang="de-DE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980728"/>
            <a:ext cx="8061325" cy="5184576"/>
          </a:xfrm>
        </p:spPr>
        <p:txBody>
          <a:bodyPr/>
          <a:lstStyle/>
          <a:p>
            <a:pPr marL="0" indent="0">
              <a:lnSpc>
                <a:spcPct val="150000"/>
              </a:lnSpc>
            </a:pPr>
            <a:endParaRPr lang="en-US" altLang="de-DE" sz="2400" dirty="0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9DFAC24-1E26-5845-9AEE-CBDEBC46A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First Results</a:t>
            </a:r>
          </a:p>
        </p:txBody>
      </p:sp>
      <p:sp>
        <p:nvSpPr>
          <p:cNvPr id="13" name="Rechteck 6">
            <a:extLst>
              <a:ext uri="{FF2B5EF4-FFF2-40B4-BE49-F238E27FC236}">
                <a16:creationId xmlns:a16="http://schemas.microsoft.com/office/drawing/2014/main" id="{5757B633-9236-104C-BE5C-3D09D7C80BCC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2D96FF5-18CA-7842-B6DF-EE41E72A92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431267"/>
              </p:ext>
            </p:extLst>
          </p:nvPr>
        </p:nvGraphicFramePr>
        <p:xfrm>
          <a:off x="899592" y="2780928"/>
          <a:ext cx="7406751" cy="1400553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468917">
                  <a:extLst>
                    <a:ext uri="{9D8B030D-6E8A-4147-A177-3AD203B41FA5}">
                      <a16:colId xmlns:a16="http://schemas.microsoft.com/office/drawing/2014/main" val="3747285292"/>
                    </a:ext>
                  </a:extLst>
                </a:gridCol>
                <a:gridCol w="2468917">
                  <a:extLst>
                    <a:ext uri="{9D8B030D-6E8A-4147-A177-3AD203B41FA5}">
                      <a16:colId xmlns:a16="http://schemas.microsoft.com/office/drawing/2014/main" val="2982842844"/>
                    </a:ext>
                  </a:extLst>
                </a:gridCol>
                <a:gridCol w="2468917">
                  <a:extLst>
                    <a:ext uri="{9D8B030D-6E8A-4147-A177-3AD203B41FA5}">
                      <a16:colId xmlns:a16="http://schemas.microsoft.com/office/drawing/2014/main" val="135465225"/>
                    </a:ext>
                  </a:extLst>
                </a:gridCol>
              </a:tblGrid>
              <a:tr h="46685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TS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err="1"/>
                        <a:t>oTS</a:t>
                      </a:r>
                      <a:endParaRPr lang="en-US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5061740"/>
                  </a:ext>
                </a:extLst>
              </a:tr>
              <a:tr h="466851">
                <a:tc>
                  <a:txBody>
                    <a:bodyPr/>
                    <a:lstStyle/>
                    <a:p>
                      <a:r>
                        <a:rPr lang="en-US" dirty="0"/>
                        <a:t>Pre-incubation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2.1 %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63.6 %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293063"/>
                  </a:ext>
                </a:extLst>
              </a:tr>
              <a:tr h="466851">
                <a:tc>
                  <a:txBody>
                    <a:bodyPr/>
                    <a:lstStyle/>
                    <a:p>
                      <a:r>
                        <a:rPr lang="en-US" dirty="0"/>
                        <a:t>Post-incubation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2.0 %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60.3 %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3500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28370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24</a:t>
            </a:fld>
            <a:endParaRPr lang="de-DE" altLang="de-DE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980728"/>
            <a:ext cx="8496944" cy="5184576"/>
          </a:xfrm>
        </p:spPr>
        <p:txBody>
          <a:bodyPr numCol="2"/>
          <a:lstStyle/>
          <a:p>
            <a:pPr lvl="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Motivation 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Goal &amp; hypotheses </a:t>
            </a:r>
            <a:endParaRPr lang="en-US" sz="1600" dirty="0"/>
          </a:p>
          <a:p>
            <a:pPr lvl="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Background 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Biogas: anaerobic digestion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Sewage sludge, fermentation residue and cow manure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VDI 4630</a:t>
            </a:r>
            <a:endParaRPr lang="en-US" sz="1600" dirty="0"/>
          </a:p>
          <a:p>
            <a:pPr lvl="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Material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Sewage Sludge (fresh, stored)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Fermentation Residue (stirred, not stirred)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Cow Manure (screened, unscreened)</a:t>
            </a:r>
            <a:endParaRPr lang="en-US" sz="1600" dirty="0"/>
          </a:p>
          <a:p>
            <a:pPr lvl="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Methods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Literature research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Substrates analyses </a:t>
            </a:r>
            <a:endParaRPr lang="en-US" sz="1600" dirty="0"/>
          </a:p>
          <a:p>
            <a:pPr marL="1363663" lvl="2" indent="-400050">
              <a:buFont typeface="+mj-lt"/>
              <a:buAutoNum type="romanLcPeriod"/>
            </a:pPr>
            <a:r>
              <a:rPr lang="en-US" dirty="0"/>
              <a:t>Dry matter</a:t>
            </a:r>
            <a:endParaRPr lang="en-US" sz="1600" dirty="0"/>
          </a:p>
          <a:p>
            <a:pPr marL="1363663" lvl="2" indent="-400050">
              <a:buFont typeface="+mj-lt"/>
              <a:buAutoNum type="romanLcPeriod"/>
            </a:pPr>
            <a:r>
              <a:rPr lang="en-US" dirty="0"/>
              <a:t>Ignition loss</a:t>
            </a:r>
            <a:endParaRPr lang="en-US" sz="1600" dirty="0"/>
          </a:p>
          <a:p>
            <a:pPr marL="1363663" lvl="2" indent="-400050">
              <a:buFont typeface="+mj-lt"/>
              <a:buAutoNum type="romanLcPeriod"/>
            </a:pPr>
            <a:r>
              <a:rPr lang="en-US" dirty="0"/>
              <a:t>C, N, S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Instructions for incubation according to VDI 4630</a:t>
            </a:r>
            <a:endParaRPr lang="en-US" sz="1600" dirty="0"/>
          </a:p>
          <a:p>
            <a:pPr lvl="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Results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Literature results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Substrate Parameters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Incubation results</a:t>
            </a:r>
            <a:endParaRPr lang="en-US" sz="1600" dirty="0"/>
          </a:p>
          <a:p>
            <a:pPr marL="1363663" lvl="2" indent="-400050">
              <a:buFont typeface="+mj-lt"/>
              <a:buAutoNum type="romanLcPeriod"/>
            </a:pPr>
            <a:r>
              <a:rPr lang="en-US" dirty="0"/>
              <a:t>Resulting Biogas production rate</a:t>
            </a:r>
            <a:endParaRPr lang="en-US" sz="1600" dirty="0"/>
          </a:p>
          <a:p>
            <a:pPr marL="1363663" lvl="2" indent="-400050">
              <a:buFont typeface="+mj-lt"/>
              <a:buAutoNum type="romanLcPeriod"/>
            </a:pPr>
            <a:r>
              <a:rPr lang="en-US" dirty="0"/>
              <a:t>Comparison of different </a:t>
            </a:r>
            <a:r>
              <a:rPr lang="en-US" dirty="0" err="1"/>
              <a:t>inocula</a:t>
            </a:r>
            <a:endParaRPr lang="en-US" sz="1600" dirty="0"/>
          </a:p>
          <a:p>
            <a:pPr lvl="3"/>
            <a:r>
              <a:rPr lang="en-US" dirty="0"/>
              <a:t>Sewage sludge: fresh and stored</a:t>
            </a:r>
            <a:endParaRPr lang="en-US" sz="1600" dirty="0"/>
          </a:p>
          <a:p>
            <a:pPr lvl="3"/>
            <a:r>
              <a:rPr lang="en-US" dirty="0"/>
              <a:t>Fermentation residue: stirred and not stirred</a:t>
            </a:r>
            <a:endParaRPr lang="en-US" sz="1600" dirty="0"/>
          </a:p>
          <a:p>
            <a:pPr lvl="3"/>
            <a:r>
              <a:rPr lang="en-US" dirty="0"/>
              <a:t>Cow manure: screened and not screened</a:t>
            </a:r>
            <a:endParaRPr lang="en-US" sz="1600" dirty="0"/>
          </a:p>
          <a:p>
            <a:pPr lvl="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Discussion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Biogas production rate</a:t>
            </a:r>
            <a:endParaRPr lang="en-US" sz="1600" dirty="0"/>
          </a:p>
          <a:p>
            <a:pPr marL="1363663" lvl="2" indent="-400050">
              <a:buFont typeface="+mj-lt"/>
              <a:buAutoNum type="romanLcPeriod"/>
            </a:pPr>
            <a:r>
              <a:rPr lang="en-US" dirty="0"/>
              <a:t>Comparison of all six different </a:t>
            </a:r>
            <a:r>
              <a:rPr lang="en-US" dirty="0" err="1"/>
              <a:t>inocula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VDI 4630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Error analysis</a:t>
            </a:r>
            <a:endParaRPr lang="en-US" sz="1600" dirty="0"/>
          </a:p>
          <a:p>
            <a:pPr lvl="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Conclusion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Hypotheses answered?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Further Research Demand</a:t>
            </a:r>
            <a:endParaRPr lang="en-US" sz="1600" dirty="0"/>
          </a:p>
          <a:p>
            <a:pPr marL="882650" lvl="1" indent="-342900">
              <a:buFont typeface="+mj-lt"/>
              <a:buAutoNum type="alphaLcPeriod"/>
            </a:pPr>
            <a:r>
              <a:rPr lang="en-US" dirty="0"/>
              <a:t>Practicability for Vietnam</a:t>
            </a:r>
            <a:endParaRPr lang="en-US" sz="1600" dirty="0"/>
          </a:p>
          <a:p>
            <a:pPr marL="0" indent="0">
              <a:lnSpc>
                <a:spcPct val="100000"/>
              </a:lnSpc>
            </a:pPr>
            <a:endParaRPr lang="en-US" altLang="de-DE" sz="2400" dirty="0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9DFAC24-1E26-5845-9AEE-CBDEBC46A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Outline for Thesis</a:t>
            </a:r>
          </a:p>
        </p:txBody>
      </p:sp>
      <p:sp>
        <p:nvSpPr>
          <p:cNvPr id="13" name="Rechteck 6">
            <a:extLst>
              <a:ext uri="{FF2B5EF4-FFF2-40B4-BE49-F238E27FC236}">
                <a16:creationId xmlns:a16="http://schemas.microsoft.com/office/drawing/2014/main" id="{5757B633-9236-104C-BE5C-3D09D7C80BCC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C75A342-72A0-454B-8DFC-74F94FB23B20}"/>
              </a:ext>
            </a:extLst>
          </p:cNvPr>
          <p:cNvCxnSpPr>
            <a:cxnSpLocks/>
          </p:cNvCxnSpPr>
          <p:nvPr/>
        </p:nvCxnSpPr>
        <p:spPr bwMode="auto">
          <a:xfrm>
            <a:off x="4427984" y="980728"/>
            <a:ext cx="0" cy="5184576"/>
          </a:xfrm>
          <a:prstGeom prst="line">
            <a:avLst/>
          </a:prstGeom>
          <a:solidFill>
            <a:schemeClr val="tx2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972670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3</a:t>
            </a:fld>
            <a:endParaRPr lang="de-DE" altLang="de-DE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980728"/>
            <a:ext cx="8061325" cy="5184576"/>
          </a:xfrm>
        </p:spPr>
        <p:txBody>
          <a:bodyPr/>
          <a:lstStyle/>
          <a:p>
            <a:r>
              <a:rPr lang="en-US" sz="2200" dirty="0"/>
              <a:t>Research in context of the </a:t>
            </a:r>
            <a:r>
              <a:rPr lang="en-US" sz="2200" dirty="0" err="1"/>
              <a:t>BioRist</a:t>
            </a:r>
            <a:r>
              <a:rPr lang="en-US" sz="2200" dirty="0"/>
              <a:t> project: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200" dirty="0"/>
              <a:t>Necessary data for current research regarding optimization of biogas yield from water hyacinths with rice straw and cow manure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Search for co-substrates to optimize the biogas yield in the pilot plant in Vietnam</a:t>
            </a:r>
          </a:p>
          <a:p>
            <a:pPr marL="539750" lvl="1" indent="0">
              <a:buNone/>
            </a:pPr>
            <a:endParaRPr lang="en-US" altLang="de-DE" sz="2200" dirty="0"/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en-US" altLang="de-DE" sz="2200" dirty="0"/>
              <a:t>Preparation for batch experiments</a:t>
            </a: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en-US" altLang="de-DE" sz="2200" dirty="0"/>
              <a:t>Need for a supplement for rice straw</a:t>
            </a: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en-US" altLang="de-DE" sz="2200" dirty="0"/>
              <a:t>Biogas potential of the inoculum on its own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9DFAC24-1E26-5845-9AEE-CBDEBC46A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1. Introduction</a:t>
            </a:r>
          </a:p>
        </p:txBody>
      </p:sp>
      <p:sp>
        <p:nvSpPr>
          <p:cNvPr id="13" name="Rechteck 6">
            <a:extLst>
              <a:ext uri="{FF2B5EF4-FFF2-40B4-BE49-F238E27FC236}">
                <a16:creationId xmlns:a16="http://schemas.microsoft.com/office/drawing/2014/main" id="{5757B633-9236-104C-BE5C-3D09D7C80BCC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527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4</a:t>
            </a:fld>
            <a:endParaRPr lang="de-DE" altLang="de-DE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980728"/>
            <a:ext cx="8061325" cy="5184576"/>
          </a:xfrm>
        </p:spPr>
        <p:txBody>
          <a:bodyPr/>
          <a:lstStyle/>
          <a:p>
            <a:r>
              <a:rPr lang="en-US" altLang="de-DE" sz="2200" u="sng" dirty="0" err="1"/>
              <a:t>Inocula</a:t>
            </a:r>
            <a:r>
              <a:rPr lang="en-US" altLang="de-DE" sz="2200" u="sng" dirty="0"/>
              <a:t>: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9DFAC24-1E26-5845-9AEE-CBDEBC46A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1. Introduction</a:t>
            </a:r>
          </a:p>
        </p:txBody>
      </p:sp>
      <p:sp>
        <p:nvSpPr>
          <p:cNvPr id="13" name="Rechteck 6">
            <a:extLst>
              <a:ext uri="{FF2B5EF4-FFF2-40B4-BE49-F238E27FC236}">
                <a16:creationId xmlns:a16="http://schemas.microsoft.com/office/drawing/2014/main" id="{5757B633-9236-104C-BE5C-3D09D7C80BCC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E275AC-52BB-DB4D-8F61-96ED0F0D2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844" y="1945914"/>
            <a:ext cx="1778608" cy="1778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282848-2E60-2B42-8681-2F7BB6893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99" y="1902331"/>
            <a:ext cx="1778608" cy="17786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202428-7942-404F-920C-3C7AF4D155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668" y="1983379"/>
            <a:ext cx="1607417" cy="16074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A67183-ED5A-E443-A3C1-B9ACBF8C6712}"/>
              </a:ext>
            </a:extLst>
          </p:cNvPr>
          <p:cNvSpPr txBox="1"/>
          <p:nvPr/>
        </p:nvSpPr>
        <p:spPr>
          <a:xfrm>
            <a:off x="3228408" y="1387693"/>
            <a:ext cx="2571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de-DE" sz="2000" b="1" dirty="0"/>
              <a:t>Cow manure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8DE350-2F7B-E44D-94FE-12F4323DB845}"/>
              </a:ext>
            </a:extLst>
          </p:cNvPr>
          <p:cNvSpPr txBox="1"/>
          <p:nvPr/>
        </p:nvSpPr>
        <p:spPr>
          <a:xfrm>
            <a:off x="418302" y="1387693"/>
            <a:ext cx="2860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de-DE" sz="2000" b="1" dirty="0"/>
              <a:t>Sewage sludge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97399F-AB38-524C-BD9D-5DA9F59A4DFE}"/>
              </a:ext>
            </a:extLst>
          </p:cNvPr>
          <p:cNvSpPr txBox="1"/>
          <p:nvPr/>
        </p:nvSpPr>
        <p:spPr>
          <a:xfrm>
            <a:off x="5891260" y="1387693"/>
            <a:ext cx="2846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de-DE" sz="2000" b="1" dirty="0"/>
              <a:t>Fermentation residue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A09980-F114-DB41-B183-9396CAAC4EC7}"/>
              </a:ext>
            </a:extLst>
          </p:cNvPr>
          <p:cNvSpPr txBox="1"/>
          <p:nvPr/>
        </p:nvSpPr>
        <p:spPr>
          <a:xfrm>
            <a:off x="3382382" y="4521420"/>
            <a:ext cx="227692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de-DE" sz="1900" i="1" dirty="0"/>
              <a:t>“Cow excreta used as fertilizer” </a:t>
            </a:r>
            <a:r>
              <a:rPr lang="en-US" altLang="de-DE" sz="1900" dirty="0"/>
              <a:t>[1]</a:t>
            </a:r>
            <a:endParaRPr lang="en-US" sz="1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BF79CF-E64F-C141-858E-9A1EF88EFE30}"/>
              </a:ext>
            </a:extLst>
          </p:cNvPr>
          <p:cNvSpPr txBox="1"/>
          <p:nvPr/>
        </p:nvSpPr>
        <p:spPr>
          <a:xfrm>
            <a:off x="99254" y="3868076"/>
            <a:ext cx="3033376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de-DE" sz="1900" dirty="0"/>
              <a:t>“</a:t>
            </a:r>
            <a:r>
              <a:rPr lang="en-US" altLang="de-DE" sz="1900" i="1" dirty="0"/>
              <a:t>Product of wastewater treatment</a:t>
            </a:r>
            <a:r>
              <a:rPr lang="en-US" altLang="de-DE" sz="1100" i="1" dirty="0"/>
              <a:t> […] </a:t>
            </a:r>
            <a:r>
              <a:rPr lang="en-US" sz="1900" i="1" dirty="0"/>
              <a:t>solid wastes are separated from the liquid wastes through settling</a:t>
            </a:r>
            <a:r>
              <a:rPr lang="en-US" sz="1100" i="1" dirty="0"/>
              <a:t> […]</a:t>
            </a:r>
            <a:r>
              <a:rPr lang="en-US" sz="1900" i="1" dirty="0"/>
              <a:t> processed and</a:t>
            </a:r>
            <a:r>
              <a:rPr lang="en-US" sz="1100" i="1" dirty="0"/>
              <a:t> […] </a:t>
            </a:r>
            <a:r>
              <a:rPr lang="en-US" sz="1900" i="1" dirty="0"/>
              <a:t>decomposed by bacteria</a:t>
            </a:r>
            <a:r>
              <a:rPr lang="en-US" altLang="de-DE" sz="1900" dirty="0"/>
              <a:t>” [2]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FF677D-1548-E841-A841-7681E2606C95}"/>
              </a:ext>
            </a:extLst>
          </p:cNvPr>
          <p:cNvSpPr txBox="1"/>
          <p:nvPr/>
        </p:nvSpPr>
        <p:spPr>
          <a:xfrm>
            <a:off x="6012160" y="3868076"/>
            <a:ext cx="2948431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de-DE" sz="1900" dirty="0"/>
              <a:t>“</a:t>
            </a:r>
            <a:r>
              <a:rPr lang="en-US" altLang="de-DE" sz="1900" i="1" dirty="0"/>
              <a:t>Sludge or thickened mixture of sewage solids with water that has been decomposed by anaerobic bacteria</a:t>
            </a:r>
            <a:r>
              <a:rPr lang="en-US" altLang="de-DE" sz="1900" dirty="0"/>
              <a:t>” [3]</a:t>
            </a:r>
          </a:p>
        </p:txBody>
      </p:sp>
    </p:spTree>
    <p:extLst>
      <p:ext uri="{BB962C8B-B14F-4D97-AF65-F5344CB8AC3E}">
        <p14:creationId xmlns:p14="http://schemas.microsoft.com/office/powerpoint/2010/main" val="131524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5</a:t>
            </a:fld>
            <a:endParaRPr lang="de-DE" alt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23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787400" y="980728"/>
                <a:ext cx="7813675" cy="5184576"/>
              </a:xfrm>
            </p:spPr>
            <p:txBody>
              <a:bodyPr/>
              <a:lstStyle/>
              <a:p>
                <a:pPr marL="441325" lvl="1" indent="0">
                  <a:lnSpc>
                    <a:spcPct val="150000"/>
                  </a:lnSpc>
                  <a:buNone/>
                </a:pPr>
                <a:r>
                  <a:rPr lang="en-US" altLang="de-DE" sz="2200" b="1" dirty="0"/>
                  <a:t>Compare </a:t>
                </a:r>
                <a:r>
                  <a:rPr lang="en-US" altLang="de-DE" sz="2200" dirty="0"/>
                  <a:t>biogas potential of sewage sludge, fermentation residue, and screened &amp; unscreened cow manure</a:t>
                </a:r>
              </a:p>
              <a:p>
                <a:pPr lvl="1" indent="-34290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US" altLang="de-DE" sz="2200" dirty="0"/>
                  <a:t>Calculate the standard liters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de-DE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altLang="de-DE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en-US" altLang="de-DE" sz="20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altLang="de-DE" sz="20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  <m:r>
                              <a:rPr lang="de-DE" altLang="de-DE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num>
                          <m:den>
                            <m:r>
                              <a:rPr lang="de-DE" altLang="de-DE" sz="2000" i="1">
                                <a:latin typeface="Cambria Math" panose="02040503050406030204" pitchFamily="18" charset="0"/>
                              </a:rPr>
                              <m:t>𝑘𝑔</m:t>
                            </m:r>
                            <m:r>
                              <a:rPr lang="de-DE" altLang="de-DE" sz="20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altLang="de-DE" sz="2000" i="1">
                                <a:latin typeface="Cambria Math" panose="02040503050406030204" pitchFamily="18" charset="0"/>
                              </a:rPr>
                              <m:t>𝑜𝑇𝑆</m:t>
                            </m:r>
                          </m:den>
                        </m:f>
                        <m:r>
                          <a:rPr lang="de-DE" altLang="de-DE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altLang="de-DE" sz="2200" dirty="0"/>
              </a:p>
              <a:p>
                <a:pPr marL="441325" lvl="1" indent="0">
                  <a:lnSpc>
                    <a:spcPct val="150000"/>
                  </a:lnSpc>
                  <a:buNone/>
                </a:pPr>
                <a:endParaRPr lang="en-US" altLang="de-DE" sz="500" dirty="0"/>
              </a:p>
              <a:p>
                <a:pPr marL="441325" lvl="1" indent="0">
                  <a:lnSpc>
                    <a:spcPct val="150000"/>
                  </a:lnSpc>
                  <a:buNone/>
                </a:pPr>
                <a:r>
                  <a:rPr lang="en-US" altLang="de-DE" sz="2200" b="1" dirty="0"/>
                  <a:t>Investigate</a:t>
                </a:r>
                <a:r>
                  <a:rPr lang="en-US" altLang="de-DE" sz="2200" dirty="0"/>
                  <a:t> the effects of not stirring a substrate during incubation</a:t>
                </a:r>
              </a:p>
              <a:p>
                <a:pPr marL="441325" lvl="1" indent="0">
                  <a:lnSpc>
                    <a:spcPct val="150000"/>
                  </a:lnSpc>
                  <a:buNone/>
                </a:pPr>
                <a:endParaRPr lang="en-US" altLang="de-DE" sz="500" dirty="0"/>
              </a:p>
              <a:p>
                <a:pPr marL="441325" lvl="1" indent="0">
                  <a:lnSpc>
                    <a:spcPct val="150000"/>
                  </a:lnSpc>
                  <a:buNone/>
                </a:pPr>
                <a:r>
                  <a:rPr lang="en-US" altLang="de-DE" sz="2200" b="1" dirty="0"/>
                  <a:t>Create</a:t>
                </a:r>
                <a:r>
                  <a:rPr lang="en-US" altLang="de-DE" sz="2200" dirty="0"/>
                  <a:t> a guideline on how to implement this type of experiment in the institute’s laboratory</a:t>
                </a:r>
              </a:p>
              <a:p>
                <a:pPr lvl="1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US" altLang="de-DE" sz="2200" dirty="0"/>
                  <a:t> Based on the VDI 4630</a:t>
                </a:r>
              </a:p>
              <a:p>
                <a:pPr marL="539750" lvl="1" indent="0">
                  <a:lnSpc>
                    <a:spcPct val="150000"/>
                  </a:lnSpc>
                  <a:buNone/>
                </a:pPr>
                <a:endParaRPr lang="en-US" altLang="de-DE" sz="500" dirty="0"/>
              </a:p>
              <a:p>
                <a:pPr marL="441325" lvl="1" indent="0">
                  <a:lnSpc>
                    <a:spcPct val="150000"/>
                  </a:lnSpc>
                  <a:buNone/>
                </a:pPr>
                <a:r>
                  <a:rPr lang="en-US" altLang="de-DE" sz="2200" dirty="0"/>
                  <a:t>Include a thorough error analysis</a:t>
                </a:r>
              </a:p>
            </p:txBody>
          </p:sp>
        </mc:Choice>
        <mc:Fallback xmlns="">
          <p:sp>
            <p:nvSpPr>
              <p:cNvPr id="512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87400" y="980728"/>
                <a:ext cx="7813675" cy="5184576"/>
              </a:xfrm>
              <a:blipFill>
                <a:blip r:embed="rId3"/>
                <a:stretch>
                  <a:fillRect r="-1136" b="-80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2">
            <a:extLst>
              <a:ext uri="{FF2B5EF4-FFF2-40B4-BE49-F238E27FC236}">
                <a16:creationId xmlns:a16="http://schemas.microsoft.com/office/drawing/2014/main" id="{19DFAC24-1E26-5845-9AEE-CBDEBC46A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2. Objective</a:t>
            </a:r>
          </a:p>
        </p:txBody>
      </p:sp>
      <p:sp>
        <p:nvSpPr>
          <p:cNvPr id="13" name="Rechteck 6">
            <a:extLst>
              <a:ext uri="{FF2B5EF4-FFF2-40B4-BE49-F238E27FC236}">
                <a16:creationId xmlns:a16="http://schemas.microsoft.com/office/drawing/2014/main" id="{5757B633-9236-104C-BE5C-3D09D7C80BCC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2DDFFD-AE18-DB41-A43C-09FB84DE9A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52" y="4221088"/>
            <a:ext cx="495300" cy="495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6CE98D-50C3-3446-92D5-AC3BD3EBFF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50" y="2996952"/>
            <a:ext cx="495300" cy="495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3F04569-64BD-DB43-BE0F-0BDF270CD5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50" y="1052736"/>
            <a:ext cx="495300" cy="495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73933DC-EFC3-444A-A85D-E2BC5028D0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3052" y="5919134"/>
            <a:ext cx="4953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09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6</a:t>
            </a:fld>
            <a:endParaRPr lang="de-DE" altLang="de-DE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980728"/>
            <a:ext cx="8061325" cy="5184576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de-DE" sz="2200" dirty="0">
                <a:sym typeface="Wingdings" pitchFamily="2" charset="2"/>
              </a:rPr>
              <a:t>Limited growth for all substrates and most growth within the first week of incubation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altLang="de-DE" sz="22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de-DE" sz="2200" dirty="0"/>
              <a:t>Original (unscreened) cow manure has a higher biogas yield than screened cow manure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9DFAC24-1E26-5845-9AEE-CBDEBC46A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3. Hypotheses</a:t>
            </a:r>
          </a:p>
        </p:txBody>
      </p:sp>
      <p:sp>
        <p:nvSpPr>
          <p:cNvPr id="13" name="Rechteck 6">
            <a:extLst>
              <a:ext uri="{FF2B5EF4-FFF2-40B4-BE49-F238E27FC236}">
                <a16:creationId xmlns:a16="http://schemas.microsoft.com/office/drawing/2014/main" id="{5757B633-9236-104C-BE5C-3D09D7C80BCC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3983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7</a:t>
            </a:fld>
            <a:endParaRPr lang="de-DE" altLang="de-DE" dirty="0"/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539751" y="980728"/>
            <a:ext cx="8061324" cy="5010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84225" indent="-2444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11922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200" kern="0" dirty="0">
                <a:latin typeface="Arial" charset="0"/>
              </a:rPr>
              <a:t>Analyzed parameters: Dry matter, ignition loss and C/N (?)</a:t>
            </a:r>
          </a:p>
          <a:p>
            <a:pPr marL="727075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200" kern="0" dirty="0">
                <a:latin typeface="Arial" charset="0"/>
              </a:rPr>
              <a:t>Before and after incubation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200" kern="0" dirty="0">
                <a:latin typeface="Arial" charset="0"/>
                <a:sym typeface="Wingdings" pitchFamily="2" charset="2"/>
              </a:rPr>
              <a:t>Degassing with nitrogen  anaerobic environment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200" kern="0" dirty="0">
                <a:latin typeface="Arial" charset="0"/>
                <a:sym typeface="Wingdings" pitchFamily="2" charset="2"/>
              </a:rPr>
              <a:t>Incubation under mesophilic conditions (37 °C ± 2 °C) [5]</a:t>
            </a:r>
            <a:endParaRPr lang="en-US" altLang="de-DE" sz="2200" kern="0" dirty="0">
              <a:latin typeface="Arial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200" kern="0" dirty="0">
                <a:latin typeface="Arial" charset="0"/>
              </a:rPr>
              <a:t>OxiTop one measurement every hour for two weeks</a:t>
            </a:r>
          </a:p>
        </p:txBody>
      </p:sp>
      <p:sp>
        <p:nvSpPr>
          <p:cNvPr id="18" name="Rechteck 6">
            <a:extLst>
              <a:ext uri="{FF2B5EF4-FFF2-40B4-BE49-F238E27FC236}">
                <a16:creationId xmlns:a16="http://schemas.microsoft.com/office/drawing/2014/main" id="{8B33471D-7B6D-4C47-86B4-C5A5C617577A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F7EE50BF-76C5-C648-96BC-E857C0FD38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4. Materials and Methods</a:t>
            </a:r>
          </a:p>
        </p:txBody>
      </p:sp>
    </p:spTree>
    <p:extLst>
      <p:ext uri="{BB962C8B-B14F-4D97-AF65-F5344CB8AC3E}">
        <p14:creationId xmlns:p14="http://schemas.microsoft.com/office/powerpoint/2010/main" val="1454965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8</a:t>
            </a:fld>
            <a:endParaRPr lang="de-DE" altLang="de-DE" dirty="0"/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539751" y="980728"/>
            <a:ext cx="8061324" cy="5010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84225" indent="-2444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11922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de-DE" sz="2200" u="sng" kern="0" dirty="0">
                <a:latin typeface="Arial" charset="0"/>
              </a:rPr>
              <a:t>Limitations: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200" kern="0" dirty="0">
                <a:latin typeface="Arial" charset="0"/>
              </a:rPr>
              <a:t>Magnetic Stirring Table </a:t>
            </a:r>
            <a:endParaRPr lang="en-US" altLang="de-DE" sz="2200" kern="0" dirty="0">
              <a:latin typeface="Arial" charset="0"/>
              <a:sym typeface="Wingdings" pitchFamily="2" charset="2"/>
            </a:endParaRP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de-DE" sz="2200" kern="0" dirty="0">
                <a:latin typeface="Arial" charset="0"/>
                <a:sym typeface="Wingdings" pitchFamily="2" charset="2"/>
              </a:rPr>
              <a:t> Limited to only six bottles simultaneously 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de-DE" sz="2200" kern="0" dirty="0">
                <a:latin typeface="Arial" charset="0"/>
                <a:sym typeface="Wingdings" pitchFamily="2" charset="2"/>
              </a:rPr>
              <a:t> Space for only two tests, since at least triple determinations should be conducted [5]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de-DE" sz="2200" kern="0" dirty="0">
                <a:latin typeface="Arial" charset="0"/>
                <a:sym typeface="Wingdings" pitchFamily="2" charset="2"/>
              </a:rPr>
              <a:t>Maximum pressure for gas meter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de-DE" sz="2200" kern="0" dirty="0">
                <a:latin typeface="Arial" charset="0"/>
                <a:sym typeface="Wingdings" pitchFamily="2" charset="2"/>
              </a:rPr>
              <a:t> Manual pressure release necessary</a:t>
            </a:r>
          </a:p>
        </p:txBody>
      </p:sp>
      <p:sp>
        <p:nvSpPr>
          <p:cNvPr id="18" name="Rechteck 6">
            <a:extLst>
              <a:ext uri="{FF2B5EF4-FFF2-40B4-BE49-F238E27FC236}">
                <a16:creationId xmlns:a16="http://schemas.microsoft.com/office/drawing/2014/main" id="{8B33471D-7B6D-4C47-86B4-C5A5C617577A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F7EE50BF-76C5-C648-96BC-E857C0FD38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4. Materials and Methods</a:t>
            </a:r>
          </a:p>
        </p:txBody>
      </p:sp>
    </p:spTree>
    <p:extLst>
      <p:ext uri="{BB962C8B-B14F-4D97-AF65-F5344CB8AC3E}">
        <p14:creationId xmlns:p14="http://schemas.microsoft.com/office/powerpoint/2010/main" val="1881958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dirty="0"/>
              <a:t>Slide </a:t>
            </a:r>
            <a:fld id="{A900A86E-6F2D-46E9-9A5C-D8B23623BB4B}" type="slidenum">
              <a:rPr lang="de-DE" altLang="de-DE"/>
              <a:pPr/>
              <a:t>9</a:t>
            </a:fld>
            <a:endParaRPr lang="de-DE" altLang="de-DE" dirty="0"/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539751" y="980728"/>
            <a:ext cx="8061324" cy="5010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84225" indent="-24447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11922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de-DE" sz="2000" kern="0" dirty="0">
              <a:latin typeface="Arial" charset="0"/>
            </a:endParaRPr>
          </a:p>
        </p:txBody>
      </p:sp>
      <p:sp>
        <p:nvSpPr>
          <p:cNvPr id="18" name="Rechteck 6">
            <a:extLst>
              <a:ext uri="{FF2B5EF4-FFF2-40B4-BE49-F238E27FC236}">
                <a16:creationId xmlns:a16="http://schemas.microsoft.com/office/drawing/2014/main" id="{8B33471D-7B6D-4C47-86B4-C5A5C617577A}"/>
              </a:ext>
            </a:extLst>
          </p:cNvPr>
          <p:cNvSpPr/>
          <p:nvPr/>
        </p:nvSpPr>
        <p:spPr bwMode="auto">
          <a:xfrm>
            <a:off x="-6698" y="509695"/>
            <a:ext cx="467544" cy="253124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F7EE50BF-76C5-C648-96BC-E857C0FD38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052" y="476672"/>
            <a:ext cx="8061325" cy="358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de-DE" kern="0" dirty="0"/>
              <a:t>4. Materials and Methods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F7A1CDB-F7DF-204D-BE8A-5043A5F4645A}"/>
              </a:ext>
            </a:extLst>
          </p:cNvPr>
          <p:cNvSpPr txBox="1"/>
          <p:nvPr/>
        </p:nvSpPr>
        <p:spPr>
          <a:xfrm>
            <a:off x="3337974" y="1307018"/>
            <a:ext cx="2962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OxiTop Measuring Head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3E84C9-552B-0A4E-BCC3-9DE4BF297029}"/>
              </a:ext>
            </a:extLst>
          </p:cNvPr>
          <p:cNvSpPr txBox="1"/>
          <p:nvPr/>
        </p:nvSpPr>
        <p:spPr>
          <a:xfrm>
            <a:off x="3625125" y="4328005"/>
            <a:ext cx="2066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Inoculum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0C964C-0D43-FA4A-9324-0A8DB434ED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58070">
            <a:off x="503792" y="2055630"/>
            <a:ext cx="2341655" cy="234165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496E68E-3E7E-794D-B1C3-7EF64CA6DD8D}"/>
              </a:ext>
            </a:extLst>
          </p:cNvPr>
          <p:cNvSpPr txBox="1"/>
          <p:nvPr/>
        </p:nvSpPr>
        <p:spPr>
          <a:xfrm>
            <a:off x="1649540" y="3810369"/>
            <a:ext cx="2622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OxiTop Controller</a:t>
            </a:r>
            <a:endParaRPr lang="en-US" sz="20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DA24F1C-3D9B-9C47-AA3E-ADC5ADD48841}"/>
              </a:ext>
            </a:extLst>
          </p:cNvPr>
          <p:cNvCxnSpPr>
            <a:cxnSpLocks/>
          </p:cNvCxnSpPr>
          <p:nvPr/>
        </p:nvCxnSpPr>
        <p:spPr bwMode="auto">
          <a:xfrm flipV="1">
            <a:off x="3849630" y="2908307"/>
            <a:ext cx="1809055" cy="10419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E1BE30B-F827-DA49-B65C-CFDA02C5BC8B}"/>
              </a:ext>
            </a:extLst>
          </p:cNvPr>
          <p:cNvSpPr txBox="1"/>
          <p:nvPr/>
        </p:nvSpPr>
        <p:spPr>
          <a:xfrm>
            <a:off x="3635896" y="2564904"/>
            <a:ext cx="20494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Pressure Release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E213EF2-69A2-E04C-A6C1-B6DFE7E5B19A}"/>
              </a:ext>
            </a:extLst>
          </p:cNvPr>
          <p:cNvGrpSpPr/>
          <p:nvPr/>
        </p:nvGrpSpPr>
        <p:grpSpPr>
          <a:xfrm>
            <a:off x="5593192" y="1582137"/>
            <a:ext cx="3100011" cy="3723880"/>
            <a:chOff x="5216405" y="1991947"/>
            <a:chExt cx="3100011" cy="372388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CB69660-BAA9-1F42-9EED-5C0813926DCF}"/>
                </a:ext>
              </a:extLst>
            </p:cNvPr>
            <p:cNvGrpSpPr/>
            <p:nvPr/>
          </p:nvGrpSpPr>
          <p:grpSpPr>
            <a:xfrm>
              <a:off x="5216405" y="1991947"/>
              <a:ext cx="3100011" cy="3723880"/>
              <a:chOff x="2339752" y="1484784"/>
              <a:chExt cx="3743672" cy="4529881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E9606C94-9C9E-AD45-8E74-B42129E2E5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39752" y="2270993"/>
                <a:ext cx="3743672" cy="3743672"/>
              </a:xfrm>
              <a:prstGeom prst="rect">
                <a:avLst/>
              </a:prstGeom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892107E-18AE-2146-8EE9-E736C6F98126}"/>
                  </a:ext>
                </a:extLst>
              </p:cNvPr>
              <p:cNvSpPr/>
              <p:nvPr/>
            </p:nvSpPr>
            <p:spPr bwMode="auto">
              <a:xfrm rot="9431786">
                <a:off x="3322082" y="3333233"/>
                <a:ext cx="192235" cy="318159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2D677F9-EBCC-E943-B8A8-D8B0AAD0B0B6}"/>
                  </a:ext>
                </a:extLst>
              </p:cNvPr>
              <p:cNvSpPr/>
              <p:nvPr/>
            </p:nvSpPr>
            <p:spPr bwMode="auto">
              <a:xfrm rot="19879802">
                <a:off x="3368768" y="3074602"/>
                <a:ext cx="130000" cy="382454"/>
              </a:xfrm>
              <a:prstGeom prst="rect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C79B277-FCD2-9D48-A076-0141F8F1C01B}"/>
                  </a:ext>
                </a:extLst>
              </p:cNvPr>
              <p:cNvSpPr/>
              <p:nvPr/>
            </p:nvSpPr>
            <p:spPr bwMode="auto">
              <a:xfrm rot="19879802">
                <a:off x="3128961" y="3205717"/>
                <a:ext cx="130000" cy="389840"/>
              </a:xfrm>
              <a:prstGeom prst="rect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" name="Frame 7">
                <a:extLst>
                  <a:ext uri="{FF2B5EF4-FFF2-40B4-BE49-F238E27FC236}">
                    <a16:creationId xmlns:a16="http://schemas.microsoft.com/office/drawing/2014/main" id="{07E2A014-9925-3F44-B831-3231DEDA33E4}"/>
                  </a:ext>
                </a:extLst>
              </p:cNvPr>
              <p:cNvSpPr/>
              <p:nvPr/>
            </p:nvSpPr>
            <p:spPr bwMode="auto">
              <a:xfrm rot="19933215">
                <a:off x="2895389" y="2834297"/>
                <a:ext cx="444983" cy="277543"/>
              </a:xfrm>
              <a:prstGeom prst="frame">
                <a:avLst>
                  <a:gd name="adj1" fmla="val 34675"/>
                </a:avLst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8C1716A-4B0B-3446-BC42-FA259EF2084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2168214" flipH="1">
                <a:off x="4931400" y="3348152"/>
                <a:ext cx="192235" cy="318159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700B4C5-3E6E-5B4C-B785-E4DF71D2E77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720198" flipH="1">
                <a:off x="5177788" y="3212106"/>
                <a:ext cx="130000" cy="382454"/>
              </a:xfrm>
              <a:prstGeom prst="rect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E8A0067-B659-1444-9BB1-7E0E73AA9A4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720198" flipH="1">
                <a:off x="4948722" y="3078278"/>
                <a:ext cx="130000" cy="389840"/>
              </a:xfrm>
              <a:prstGeom prst="rect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6" name="Frame 25">
                <a:extLst>
                  <a:ext uri="{FF2B5EF4-FFF2-40B4-BE49-F238E27FC236}">
                    <a16:creationId xmlns:a16="http://schemas.microsoft.com/office/drawing/2014/main" id="{914ACC7D-2C29-AE4C-A50C-2B8A2BD7C5F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666785" flipH="1">
                <a:off x="5110430" y="2832946"/>
                <a:ext cx="437459" cy="277543"/>
              </a:xfrm>
              <a:prstGeom prst="frame">
                <a:avLst>
                  <a:gd name="adj1" fmla="val 34675"/>
                </a:avLst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5" name="Delay 14">
                <a:extLst>
                  <a:ext uri="{FF2B5EF4-FFF2-40B4-BE49-F238E27FC236}">
                    <a16:creationId xmlns:a16="http://schemas.microsoft.com/office/drawing/2014/main" id="{C9D1570F-795D-A047-9854-C33681EEACDB}"/>
                  </a:ext>
                </a:extLst>
              </p:cNvPr>
              <p:cNvSpPr/>
              <p:nvPr/>
            </p:nvSpPr>
            <p:spPr bwMode="auto">
              <a:xfrm rot="16200000">
                <a:off x="3875325" y="1317363"/>
                <a:ext cx="673270" cy="1008112"/>
              </a:xfrm>
              <a:prstGeom prst="flowChartDelay">
                <a:avLst/>
              </a:prstGeom>
              <a:solidFill>
                <a:schemeClr val="bg1"/>
              </a:solidFill>
              <a:ln w="136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19" name="Terminator 18">
              <a:extLst>
                <a:ext uri="{FF2B5EF4-FFF2-40B4-BE49-F238E27FC236}">
                  <a16:creationId xmlns:a16="http://schemas.microsoft.com/office/drawing/2014/main" id="{A9BB62A6-8FC1-B144-9C6D-92B9DC6CD440}"/>
                </a:ext>
              </a:extLst>
            </p:cNvPr>
            <p:cNvSpPr/>
            <p:nvPr/>
          </p:nvSpPr>
          <p:spPr bwMode="auto">
            <a:xfrm>
              <a:off x="6394173" y="5347189"/>
              <a:ext cx="724544" cy="139679"/>
            </a:xfrm>
            <a:prstGeom prst="flowChartTerminator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1" name="Curved Left Arrow 20">
              <a:extLst>
                <a:ext uri="{FF2B5EF4-FFF2-40B4-BE49-F238E27FC236}">
                  <a16:creationId xmlns:a16="http://schemas.microsoft.com/office/drawing/2014/main" id="{19A956FF-AB99-E14F-978B-7A6CF4B3C6C0}"/>
                </a:ext>
              </a:extLst>
            </p:cNvPr>
            <p:cNvSpPr/>
            <p:nvPr/>
          </p:nvSpPr>
          <p:spPr bwMode="auto">
            <a:xfrm>
              <a:off x="6603270" y="5192314"/>
              <a:ext cx="326280" cy="124061"/>
            </a:xfrm>
            <a:prstGeom prst="curvedLeftArrow">
              <a:avLst>
                <a:gd name="adj1" fmla="val 4381"/>
                <a:gd name="adj2" fmla="val 50000"/>
                <a:gd name="adj3" fmla="val 31850"/>
              </a:avLst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34" name="Bent-Up Arrow 33">
            <a:extLst>
              <a:ext uri="{FF2B5EF4-FFF2-40B4-BE49-F238E27FC236}">
                <a16:creationId xmlns:a16="http://schemas.microsoft.com/office/drawing/2014/main" id="{1B819E0E-A4FD-B141-9443-50E914178CC4}"/>
              </a:ext>
            </a:extLst>
          </p:cNvPr>
          <p:cNvSpPr/>
          <p:nvPr/>
        </p:nvSpPr>
        <p:spPr bwMode="auto">
          <a:xfrm>
            <a:off x="4733152" y="5444343"/>
            <a:ext cx="2431236" cy="504056"/>
          </a:xfrm>
          <a:prstGeom prst="bentUpArrow">
            <a:avLst>
              <a:gd name="adj1" fmla="val 1130"/>
              <a:gd name="adj2" fmla="val 13066"/>
              <a:gd name="adj3" fmla="val 25000"/>
            </a:avLst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219D7FF-CD69-B741-BD04-D9C251E006BA}"/>
              </a:ext>
            </a:extLst>
          </p:cNvPr>
          <p:cNvSpPr txBox="1"/>
          <p:nvPr/>
        </p:nvSpPr>
        <p:spPr>
          <a:xfrm>
            <a:off x="4338238" y="5642465"/>
            <a:ext cx="19359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Stirring Flea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1F363B8-52AB-204F-84E8-0678AD89005A}"/>
              </a:ext>
            </a:extLst>
          </p:cNvPr>
          <p:cNvCxnSpPr>
            <a:cxnSpLocks/>
          </p:cNvCxnSpPr>
          <p:nvPr/>
        </p:nvCxnSpPr>
        <p:spPr bwMode="auto">
          <a:xfrm>
            <a:off x="3635896" y="1724648"/>
            <a:ext cx="2842780" cy="1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A4B5557-3036-4B42-89D4-B35ABB1FCC92}"/>
              </a:ext>
            </a:extLst>
          </p:cNvPr>
          <p:cNvCxnSpPr>
            <a:cxnSpLocks/>
          </p:cNvCxnSpPr>
          <p:nvPr/>
        </p:nvCxnSpPr>
        <p:spPr bwMode="auto">
          <a:xfrm flipV="1">
            <a:off x="4200550" y="4647736"/>
            <a:ext cx="1809055" cy="10419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5922B79-EB13-4F43-A1FD-C9480CE161AA}"/>
              </a:ext>
            </a:extLst>
          </p:cNvPr>
          <p:cNvCxnSpPr>
            <a:cxnSpLocks/>
          </p:cNvCxnSpPr>
          <p:nvPr/>
        </p:nvCxnSpPr>
        <p:spPr bwMode="auto">
          <a:xfrm flipH="1">
            <a:off x="1743808" y="4149081"/>
            <a:ext cx="2105822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511824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9" grpId="0"/>
      <p:bldP spid="30" grpId="0"/>
      <p:bldP spid="16" grpId="0"/>
      <p:bldP spid="34" grpId="0" animBg="1"/>
      <p:bldP spid="35" grpId="0"/>
    </p:bldLst>
  </p:timing>
</p:sld>
</file>

<file path=ppt/theme/theme1.xml><?xml version="1.0" encoding="utf-8"?>
<a:theme xmlns:a="http://schemas.openxmlformats.org/drawingml/2006/main" name="TU_PPT_Master_ohneBild_HDL-zweizeilig (1)">
  <a:themeElements>
    <a:clrScheme name="Technische Universität Berlin | PowerPoint Master 1">
      <a:dk1>
        <a:srgbClr val="000000"/>
      </a:dk1>
      <a:lt1>
        <a:srgbClr val="FFFFFF"/>
      </a:lt1>
      <a:dk2>
        <a:srgbClr val="C50E1F"/>
      </a:dk2>
      <a:lt2>
        <a:srgbClr val="B2B2B2"/>
      </a:lt2>
      <a:accent1>
        <a:srgbClr val="717171"/>
      </a:accent1>
      <a:accent2>
        <a:srgbClr val="177191"/>
      </a:accent2>
      <a:accent3>
        <a:srgbClr val="FFFFFF"/>
      </a:accent3>
      <a:accent4>
        <a:srgbClr val="000000"/>
      </a:accent4>
      <a:accent5>
        <a:srgbClr val="BBBBBB"/>
      </a:accent5>
      <a:accent6>
        <a:srgbClr val="146683"/>
      </a:accent6>
      <a:hlink>
        <a:srgbClr val="53BDE3"/>
      </a:hlink>
      <a:folHlink>
        <a:srgbClr val="99CC00"/>
      </a:folHlink>
    </a:clrScheme>
    <a:fontScheme name="Technische Universität Berlin | PowerPoint Mast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Technische Universität Berlin | PowerPoint Master 1">
        <a:dk1>
          <a:srgbClr val="000000"/>
        </a:dk1>
        <a:lt1>
          <a:srgbClr val="FFFFFF"/>
        </a:lt1>
        <a:dk2>
          <a:srgbClr val="C50E1F"/>
        </a:dk2>
        <a:lt2>
          <a:srgbClr val="B2B2B2"/>
        </a:lt2>
        <a:accent1>
          <a:srgbClr val="717171"/>
        </a:accent1>
        <a:accent2>
          <a:srgbClr val="177191"/>
        </a:accent2>
        <a:accent3>
          <a:srgbClr val="FFFFFF"/>
        </a:accent3>
        <a:accent4>
          <a:srgbClr val="000000"/>
        </a:accent4>
        <a:accent5>
          <a:srgbClr val="BBBBBB"/>
        </a:accent5>
        <a:accent6>
          <a:srgbClr val="146683"/>
        </a:accent6>
        <a:hlink>
          <a:srgbClr val="53BDE3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TU_PPT_Master_ohneBild_HDL-zweizeilig (1)</Template>
  <TotalTime>18886</TotalTime>
  <Words>1219</Words>
  <Application>Microsoft Macintosh PowerPoint</Application>
  <PresentationFormat>On-screen Show (4:3)</PresentationFormat>
  <Paragraphs>251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Wingdings</vt:lpstr>
      <vt:lpstr>TU_PPT_Master_ohneBild_HDL-zweizeilig (1)</vt:lpstr>
      <vt:lpstr>Custom Design</vt:lpstr>
      <vt:lpstr>Concept Presentation for the Bachelor Thesis on The Biogas Potential of Sewage Sludge, Fermentation Residue, and Cow Manure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your attention!  Any questions?</vt:lpstr>
      <vt:lpstr>Additional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UTIL I – Kühlkonzept</dc:title>
  <dc:creator>Nikolai Richter;Lea Simonsmeier;Sophia Grätz</dc:creator>
  <cp:lastModifiedBy>Microsoft Office User</cp:lastModifiedBy>
  <cp:revision>937</cp:revision>
  <cp:lastPrinted>2018-05-15T13:58:23Z</cp:lastPrinted>
  <dcterms:created xsi:type="dcterms:W3CDTF">2017-01-14T15:38:21Z</dcterms:created>
  <dcterms:modified xsi:type="dcterms:W3CDTF">2018-05-18T14:23:09Z</dcterms:modified>
</cp:coreProperties>
</file>

<file path=docProps/thumbnail.jpeg>
</file>